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300" r:id="rId3"/>
    <p:sldId id="257" r:id="rId4"/>
    <p:sldId id="258" r:id="rId5"/>
    <p:sldId id="308" r:id="rId6"/>
    <p:sldId id="309" r:id="rId7"/>
    <p:sldId id="302" r:id="rId8"/>
    <p:sldId id="303" r:id="rId9"/>
    <p:sldId id="304" r:id="rId10"/>
    <p:sldId id="259" r:id="rId11"/>
    <p:sldId id="266" r:id="rId12"/>
    <p:sldId id="268" r:id="rId13"/>
    <p:sldId id="269" r:id="rId14"/>
    <p:sldId id="270" r:id="rId15"/>
    <p:sldId id="271" r:id="rId16"/>
    <p:sldId id="262" r:id="rId17"/>
    <p:sldId id="298" r:id="rId18"/>
    <p:sldId id="312" r:id="rId19"/>
    <p:sldId id="305" r:id="rId20"/>
    <p:sldId id="306" r:id="rId21"/>
    <p:sldId id="291" r:id="rId22"/>
    <p:sldId id="260" r:id="rId23"/>
    <p:sldId id="272" r:id="rId24"/>
    <p:sldId id="276" r:id="rId25"/>
    <p:sldId id="273" r:id="rId26"/>
    <p:sldId id="274" r:id="rId27"/>
    <p:sldId id="275" r:id="rId28"/>
    <p:sldId id="264" r:id="rId29"/>
    <p:sldId id="299" r:id="rId30"/>
    <p:sldId id="313" r:id="rId31"/>
    <p:sldId id="294" r:id="rId32"/>
    <p:sldId id="314" r:id="rId33"/>
    <p:sldId id="315" r:id="rId34"/>
    <p:sldId id="261" r:id="rId35"/>
    <p:sldId id="282" r:id="rId36"/>
    <p:sldId id="316" r:id="rId37"/>
    <p:sldId id="278" r:id="rId38"/>
    <p:sldId id="280" r:id="rId39"/>
    <p:sldId id="281" r:id="rId40"/>
    <p:sldId id="292" r:id="rId41"/>
    <p:sldId id="289" r:id="rId42"/>
  </p:sldIdLst>
  <p:sldSz cx="6858000" cy="9144000" type="screen4x3"/>
  <p:notesSz cx="7053263" cy="10180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006600"/>
    <a:srgbClr val="4F81B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691" autoAdjust="0"/>
  </p:normalViewPr>
  <p:slideViewPr>
    <p:cSldViewPr>
      <p:cViewPr>
        <p:scale>
          <a:sx n="70" d="100"/>
          <a:sy n="70" d="100"/>
        </p:scale>
        <p:origin x="-2454" y="-78"/>
      </p:cViewPr>
      <p:guideLst>
        <p:guide orient="horz" pos="2880"/>
        <p:guide pos="216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3"/>
            <a:ext cx="5829300" cy="1960033"/>
          </a:xfrm>
        </p:spPr>
        <p:txBody>
          <a:bodyPr/>
          <a:lstStyle/>
          <a:p>
            <a:r>
              <a:rPr lang="en-US" smtClean="0"/>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05/01/2015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1927535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05/01/2015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3143688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2"/>
            <a:ext cx="1157288" cy="104013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57176" y="488952"/>
            <a:ext cx="3357563"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05/01/2015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1347965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05/01/2015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3692488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541735" y="3875620"/>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8E9F17-3DA9-44E6-A4BD-1C73B8F576DC}" type="datetimeFigureOut">
              <a:rPr lang="en-GB" smtClean="0"/>
              <a:pPr/>
              <a:t>05/01/2015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307880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57185" y="2844805"/>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2628908" y="2844805"/>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18E9F17-3DA9-44E6-A4BD-1C73B8F576DC}" type="datetimeFigureOut">
              <a:rPr lang="en-GB" smtClean="0"/>
              <a:pPr/>
              <a:t>05/01/2015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1929258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342900" y="2046818"/>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3483779" y="2046818"/>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18E9F17-3DA9-44E6-A4BD-1C73B8F576DC}" type="datetimeFigureOut">
              <a:rPr lang="en-GB" smtClean="0"/>
              <a:pPr/>
              <a:t>05/01/2015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2725612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18E9F17-3DA9-44E6-A4BD-1C73B8F576DC}" type="datetimeFigureOut">
              <a:rPr lang="en-GB" smtClean="0"/>
              <a:pPr/>
              <a:t>05/01/2015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2954571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E9F17-3DA9-44E6-A4BD-1C73B8F576DC}" type="datetimeFigureOut">
              <a:rPr lang="en-GB" smtClean="0"/>
              <a:pPr/>
              <a:t>05/01/2015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1683917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10" y="364070"/>
            <a:ext cx="2256235" cy="154940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2681297" y="364072"/>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34291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8E9F17-3DA9-44E6-A4BD-1C73B8F576DC}" type="datetimeFigureOut">
              <a:rPr lang="en-GB" smtClean="0"/>
              <a:pPr/>
              <a:t>05/01/2015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2546808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5"/>
            <a:ext cx="4114800" cy="755651"/>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344216" y="7156456"/>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8E9F17-3DA9-44E6-A4BD-1C73B8F576DC}" type="datetimeFigureOut">
              <a:rPr lang="en-GB" smtClean="0"/>
              <a:pPr/>
              <a:t>05/01/2015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326751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342900" y="2133606"/>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342900" y="8475136"/>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318E9F17-3DA9-44E6-A4BD-1C73B8F576DC}" type="datetimeFigureOut">
              <a:rPr lang="en-GB" smtClean="0"/>
              <a:pPr/>
              <a:t>05/01/2015</a:t>
            </a:fld>
            <a:endParaRPr lang="en-GB"/>
          </a:p>
        </p:txBody>
      </p:sp>
      <p:sp>
        <p:nvSpPr>
          <p:cNvPr id="5" name="Footer Placeholder 4"/>
          <p:cNvSpPr>
            <a:spLocks noGrp="1"/>
          </p:cNvSpPr>
          <p:nvPr>
            <p:ph type="ftr" sz="quarter" idx="3"/>
          </p:nvPr>
        </p:nvSpPr>
        <p:spPr>
          <a:xfrm>
            <a:off x="2343150" y="8475136"/>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914900" y="8475136"/>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501A4668-717E-4394-BF1D-AADFCC2C4277}" type="slidenum">
              <a:rPr lang="en-GB" smtClean="0"/>
              <a:pPr/>
              <a:t>‹#›</a:t>
            </a:fld>
            <a:endParaRPr lang="en-GB"/>
          </a:p>
        </p:txBody>
      </p:sp>
    </p:spTree>
    <p:extLst>
      <p:ext uri="{BB962C8B-B14F-4D97-AF65-F5344CB8AC3E}">
        <p14:creationId xmlns="" xmlns:p14="http://schemas.microsoft.com/office/powerpoint/2010/main" val="2244820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0.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8.jpe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brsresults.files.wordpress.com/2012/12/brain-cogs.jpg"/>
          <p:cNvPicPr>
            <a:picLocks noChangeAspect="1" noChangeArrowheads="1"/>
          </p:cNvPicPr>
          <p:nvPr/>
        </p:nvPicPr>
        <p:blipFill>
          <a:blip r:embed="rId2" cstate="print"/>
          <a:srcRect/>
          <a:stretch>
            <a:fillRect/>
          </a:stretch>
        </p:blipFill>
        <p:spPr bwMode="auto">
          <a:xfrm>
            <a:off x="1246448" y="0"/>
            <a:ext cx="4365104" cy="4384591"/>
          </a:xfrm>
          <a:prstGeom prst="rect">
            <a:avLst/>
          </a:prstGeom>
          <a:noFill/>
        </p:spPr>
      </p:pic>
      <p:sp>
        <p:nvSpPr>
          <p:cNvPr id="4" name="TextBox 3"/>
          <p:cNvSpPr txBox="1"/>
          <p:nvPr/>
        </p:nvSpPr>
        <p:spPr>
          <a:xfrm>
            <a:off x="208407" y="4501733"/>
            <a:ext cx="6441187" cy="646331"/>
          </a:xfrm>
          <a:prstGeom prst="rect">
            <a:avLst/>
          </a:prstGeom>
          <a:noFill/>
        </p:spPr>
        <p:txBody>
          <a:bodyPr wrap="none" rtlCol="0">
            <a:spAutoFit/>
          </a:bodyPr>
          <a:lstStyle/>
          <a:p>
            <a:r>
              <a:rPr lang="en-GB" sz="3600" dirty="0" smtClean="0">
                <a:latin typeface="Comic Sans MS" pitchFamily="66" charset="0"/>
              </a:rPr>
              <a:t>Time to get the cogs turning!</a:t>
            </a:r>
            <a:endParaRPr lang="en-GB" sz="3600" dirty="0">
              <a:latin typeface="Comic Sans MS" pitchFamily="66" charset="0"/>
            </a:endParaRPr>
          </a:p>
        </p:txBody>
      </p:sp>
      <p:sp>
        <p:nvSpPr>
          <p:cNvPr id="6" name="TextBox 5"/>
          <p:cNvSpPr txBox="1"/>
          <p:nvPr/>
        </p:nvSpPr>
        <p:spPr>
          <a:xfrm>
            <a:off x="866443" y="5936084"/>
            <a:ext cx="5125121" cy="2308324"/>
          </a:xfrm>
          <a:prstGeom prst="rect">
            <a:avLst/>
          </a:prstGeom>
          <a:noFill/>
        </p:spPr>
        <p:txBody>
          <a:bodyPr wrap="none" rtlCol="0">
            <a:spAutoFit/>
          </a:bodyPr>
          <a:lstStyle/>
          <a:p>
            <a:pPr algn="ctr"/>
            <a:r>
              <a:rPr lang="en-GB" sz="3600" dirty="0" smtClean="0">
                <a:latin typeface="Comic Sans MS" pitchFamily="66" charset="0"/>
              </a:rPr>
              <a:t>Literacy pack – term 3</a:t>
            </a:r>
          </a:p>
          <a:p>
            <a:pPr algn="ctr"/>
            <a:endParaRPr lang="en-GB" sz="3600" dirty="0">
              <a:latin typeface="Comic Sans MS" pitchFamily="66" charset="0"/>
            </a:endParaRPr>
          </a:p>
          <a:p>
            <a:pPr algn="ctr"/>
            <a:r>
              <a:rPr lang="en-GB" sz="2400" dirty="0" smtClean="0">
                <a:latin typeface="Comic Sans MS" pitchFamily="66" charset="0"/>
              </a:rPr>
              <a:t>Name:_____________________</a:t>
            </a:r>
          </a:p>
          <a:p>
            <a:pPr algn="ctr"/>
            <a:r>
              <a:rPr lang="en-GB" sz="2400" dirty="0" smtClean="0">
                <a:latin typeface="Comic Sans MS" pitchFamily="66" charset="0"/>
              </a:rPr>
              <a:t>Year:_______  Form:_________</a:t>
            </a:r>
          </a:p>
          <a:p>
            <a:pPr algn="ctr"/>
            <a:r>
              <a:rPr lang="en-GB" sz="2400" dirty="0" smtClean="0">
                <a:latin typeface="Comic Sans MS" pitchFamily="66" charset="0"/>
              </a:rPr>
              <a:t>Teacher:___________________</a:t>
            </a:r>
            <a:endParaRPr lang="en-GB" sz="2400" dirty="0">
              <a:latin typeface="Comic Sans MS" pitchFamily="66" charset="0"/>
            </a:endParaRPr>
          </a:p>
        </p:txBody>
      </p:sp>
    </p:spTree>
    <p:extLst>
      <p:ext uri="{BB962C8B-B14F-4D97-AF65-F5344CB8AC3E}">
        <p14:creationId xmlns="" xmlns:p14="http://schemas.microsoft.com/office/powerpoint/2010/main" val="37346774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 xmlns:p14="http://schemas.microsoft.com/office/powerpoint/2010/main" val="3207904171"/>
              </p:ext>
            </p:extLst>
          </p:nvPr>
        </p:nvGraphicFramePr>
        <p:xfrm>
          <a:off x="332656" y="1399262"/>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332656" y="774450"/>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smtClean="0">
                <a:solidFill>
                  <a:srgbClr val="FF0000"/>
                </a:solidFill>
                <a:latin typeface="Comic Sans MS" pitchFamily="66" charset="0"/>
              </a:rPr>
              <a:t>M</a:t>
            </a:r>
            <a:endParaRPr lang="en-GB" sz="6600" dirty="0">
              <a:solidFill>
                <a:srgbClr val="FF0000"/>
              </a:solidFill>
              <a:latin typeface="Comic Sans MS" pitchFamily="66" charset="0"/>
            </a:endParaRPr>
          </a:p>
        </p:txBody>
      </p:sp>
      <p:sp>
        <p:nvSpPr>
          <p:cNvPr id="7" name="TextBox 6"/>
          <p:cNvSpPr txBox="1"/>
          <p:nvPr/>
        </p:nvSpPr>
        <p:spPr>
          <a:xfrm>
            <a:off x="332662" y="442107"/>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9" name="Rectangle 8"/>
          <p:cNvSpPr/>
          <p:nvPr/>
        </p:nvSpPr>
        <p:spPr>
          <a:xfrm>
            <a:off x="1384014" y="726207"/>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348880" y="251520"/>
            <a:ext cx="3074721"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a:t>
            </a:r>
            <a:endParaRPr lang="en-GB" sz="2400" dirty="0">
              <a:solidFill>
                <a:srgbClr val="00B0F0"/>
              </a:solidFill>
              <a:latin typeface="Comic Sans MS" pitchFamily="66" charset="0"/>
            </a:endParaRPr>
          </a:p>
        </p:txBody>
      </p:sp>
      <p:sp>
        <p:nvSpPr>
          <p:cNvPr id="12" name="Rectangle 11"/>
          <p:cNvSpPr/>
          <p:nvPr/>
        </p:nvSpPr>
        <p:spPr>
          <a:xfrm>
            <a:off x="332659" y="3233800"/>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13" name="Rectangle 12"/>
          <p:cNvSpPr/>
          <p:nvPr/>
        </p:nvSpPr>
        <p:spPr>
          <a:xfrm>
            <a:off x="3645024" y="3233800"/>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graphicFrame>
        <p:nvGraphicFramePr>
          <p:cNvPr id="14" name="Table 13"/>
          <p:cNvGraphicFramePr>
            <a:graphicFrameLocks noGrp="1"/>
          </p:cNvGraphicFramePr>
          <p:nvPr>
            <p:extLst>
              <p:ext uri="{D42A27DB-BD31-4B8C-83A1-F6EECF244321}">
                <p14:modId xmlns="" xmlns:p14="http://schemas.microsoft.com/office/powerpoint/2010/main" val="1197969782"/>
              </p:ext>
            </p:extLst>
          </p:nvPr>
        </p:nvGraphicFramePr>
        <p:xfrm>
          <a:off x="332656" y="5985618"/>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 name="Rectangle 14"/>
          <p:cNvSpPr/>
          <p:nvPr/>
        </p:nvSpPr>
        <p:spPr>
          <a:xfrm>
            <a:off x="332656" y="5360805"/>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a:solidFill>
                  <a:srgbClr val="FF0000"/>
                </a:solidFill>
                <a:latin typeface="Comic Sans MS" pitchFamily="66" charset="0"/>
              </a:rPr>
              <a:t>N</a:t>
            </a:r>
          </a:p>
        </p:txBody>
      </p:sp>
      <p:sp>
        <p:nvSpPr>
          <p:cNvPr id="16" name="TextBox 15"/>
          <p:cNvSpPr txBox="1"/>
          <p:nvPr/>
        </p:nvSpPr>
        <p:spPr>
          <a:xfrm>
            <a:off x="332662" y="5028463"/>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17" name="Rectangle 16"/>
          <p:cNvSpPr/>
          <p:nvPr/>
        </p:nvSpPr>
        <p:spPr>
          <a:xfrm>
            <a:off x="1384014" y="5312565"/>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492896" y="4830415"/>
            <a:ext cx="3218737"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 </a:t>
            </a:r>
            <a:endParaRPr lang="en-GB" sz="2400" dirty="0">
              <a:solidFill>
                <a:srgbClr val="00B0F0"/>
              </a:solidFill>
              <a:latin typeface="Comic Sans MS" pitchFamily="66" charset="0"/>
            </a:endParaRPr>
          </a:p>
        </p:txBody>
      </p:sp>
      <p:sp>
        <p:nvSpPr>
          <p:cNvPr id="19" name="Rectangle 18"/>
          <p:cNvSpPr/>
          <p:nvPr/>
        </p:nvSpPr>
        <p:spPr>
          <a:xfrm>
            <a:off x="332659" y="7820155"/>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20" name="Rectangle 19"/>
          <p:cNvSpPr/>
          <p:nvPr/>
        </p:nvSpPr>
        <p:spPr>
          <a:xfrm>
            <a:off x="3645024" y="7820155"/>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spTree>
    <p:extLst>
      <p:ext uri="{BB962C8B-B14F-4D97-AF65-F5344CB8AC3E}">
        <p14:creationId xmlns="" xmlns:p14="http://schemas.microsoft.com/office/powerpoint/2010/main" val="36273277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52" y="179514"/>
            <a:ext cx="4946425" cy="1138773"/>
          </a:xfrm>
          <a:prstGeom prst="rect">
            <a:avLst/>
          </a:prstGeom>
          <a:noFill/>
        </p:spPr>
        <p:txBody>
          <a:bodyPr wrap="square" rtlCol="0">
            <a:spAutoFit/>
          </a:bodyPr>
          <a:lstStyle/>
          <a:p>
            <a:r>
              <a:rPr lang="en-GB" i="1" dirty="0" smtClean="0">
                <a:solidFill>
                  <a:srgbClr val="00B0F0"/>
                </a:solidFill>
                <a:latin typeface="Comic Sans MS" pitchFamily="66" charset="0"/>
              </a:rPr>
              <a:t>Wuthering Heights </a:t>
            </a:r>
            <a:r>
              <a:rPr lang="en-GB" dirty="0" smtClean="0">
                <a:solidFill>
                  <a:srgbClr val="00B0F0"/>
                </a:solidFill>
                <a:latin typeface="Comic Sans MS" pitchFamily="66" charset="0"/>
              </a:rPr>
              <a:t>by Emily Bronte </a:t>
            </a:r>
          </a:p>
          <a:p>
            <a:endParaRPr lang="en-GB" dirty="0" smtClean="0">
              <a:solidFill>
                <a:srgbClr val="00B0F0"/>
              </a:solidFill>
              <a:latin typeface="Comic Sans MS" pitchFamily="66" charset="0"/>
            </a:endParaRPr>
          </a:p>
          <a:p>
            <a:r>
              <a:rPr lang="en-GB" sz="1600" dirty="0" smtClean="0">
                <a:solidFill>
                  <a:srgbClr val="7030A0"/>
                </a:solidFill>
                <a:latin typeface="Comic Sans MS" pitchFamily="66" charset="0"/>
              </a:rPr>
              <a:t>Reading comprehension : Read the extract and answer the questions in as much detail as possible. </a:t>
            </a:r>
            <a:endParaRPr lang="en-GB" sz="1600" dirty="0">
              <a:solidFill>
                <a:srgbClr val="7030A0"/>
              </a:solidFill>
              <a:latin typeface="Comic Sans MS" pitchFamily="66" charset="0"/>
            </a:endParaRPr>
          </a:p>
        </p:txBody>
      </p:sp>
      <p:pic>
        <p:nvPicPr>
          <p:cNvPr id="36866" name="Picture 2" descr="https://p.gr-assets.com/540x540/fit/hostedimages/1380325814/691160.jpg"/>
          <p:cNvPicPr>
            <a:picLocks noChangeAspect="1" noChangeArrowheads="1"/>
          </p:cNvPicPr>
          <p:nvPr/>
        </p:nvPicPr>
        <p:blipFill>
          <a:blip r:embed="rId2" cstate="print"/>
          <a:srcRect/>
          <a:stretch>
            <a:fillRect/>
          </a:stretch>
        </p:blipFill>
        <p:spPr bwMode="auto">
          <a:xfrm>
            <a:off x="5215124" y="107504"/>
            <a:ext cx="1539242" cy="1152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260652" y="1341502"/>
            <a:ext cx="6493714" cy="7663636"/>
          </a:xfrm>
          <a:prstGeom prst="rect">
            <a:avLst/>
          </a:prstGeom>
        </p:spPr>
        <p:txBody>
          <a:bodyPr wrap="square">
            <a:spAutoFit/>
          </a:bodyPr>
          <a:lstStyle/>
          <a:p>
            <a:endParaRPr lang="en-GB" sz="1200" dirty="0">
              <a:latin typeface="Comic Sans MS" pitchFamily="66" charset="0"/>
            </a:endParaRPr>
          </a:p>
          <a:p>
            <a:r>
              <a:rPr lang="en-GB" sz="1200" i="1" dirty="0">
                <a:latin typeface="Comic Sans MS" pitchFamily="66" charset="0"/>
              </a:rPr>
              <a:t> The narrator, Mr Lockwood, is here visiting Wuthering Heights. He was prevented by heavy snow from leaving for home but Heathcliff, the bad tempered owner of Wuthering Heights is unwilling to let Lockwood stay the night. A servant takes pity on him, and shows him upstairs, where he finds an unused room in which he decides to spend the night. He is unable to sleep because of noises outside the window and disturbing dreams. </a:t>
            </a:r>
            <a:endParaRPr lang="en-GB" sz="1200" i="1" dirty="0" smtClean="0">
              <a:latin typeface="Comic Sans MS" pitchFamily="66" charset="0"/>
            </a:endParaRPr>
          </a:p>
          <a:p>
            <a:endParaRPr lang="en-GB" sz="1200" i="1" dirty="0">
              <a:latin typeface="Comic Sans MS" pitchFamily="66" charset="0"/>
            </a:endParaRPr>
          </a:p>
          <a:p>
            <a:r>
              <a:rPr lang="en-GB" sz="1200" dirty="0" smtClean="0">
                <a:latin typeface="Comic Sans MS" pitchFamily="66" charset="0"/>
              </a:rPr>
              <a:t>This </a:t>
            </a:r>
            <a:r>
              <a:rPr lang="en-GB" sz="1200" dirty="0">
                <a:latin typeface="Comic Sans MS" pitchFamily="66" charset="0"/>
              </a:rPr>
              <a:t>time, I remembered I was lying in the oak closet, and I heard distinctly the gusty wind, and the driving of the snow; I heard, also, the fir bough repeat its teasing sound, and ascribed it to the right cause: but it annoyed me so much, that I resolved to silence it, if possible; and, I thought, I rose and endeavoured to </a:t>
            </a:r>
            <a:r>
              <a:rPr lang="en-GB" sz="1200" dirty="0" err="1">
                <a:latin typeface="Comic Sans MS" pitchFamily="66" charset="0"/>
              </a:rPr>
              <a:t>unhasp</a:t>
            </a:r>
            <a:r>
              <a:rPr lang="en-GB" sz="1200" dirty="0">
                <a:latin typeface="Comic Sans MS" pitchFamily="66" charset="0"/>
              </a:rPr>
              <a:t> the casement. </a:t>
            </a:r>
          </a:p>
          <a:p>
            <a:r>
              <a:rPr lang="en-GB" sz="1200" dirty="0">
                <a:latin typeface="Comic Sans MS" pitchFamily="66" charset="0"/>
              </a:rPr>
              <a:t>The hook was soldered into the staple: a circumstance observed by me when awake, but forgotten. 'I must stop it, nevertheless!' I muttered, knocking my knuckles through the glass, and stretching an arm out to seize the importunate branch; instead of which, my fingers closed on the fingers of a little, ice-cold hand! The intense horror of nightmare came over me: I tried to draw back my arm, but the hand clung to it, and a most melancholy voice sobbed, 'Let me in--let me in!' 'Who are you?' I asked, struggling, meanwhile, to disengage myself. 'Catherine Linton,' it replied, </a:t>
            </a:r>
            <a:r>
              <a:rPr lang="en-GB" sz="1200" dirty="0" err="1">
                <a:latin typeface="Comic Sans MS" pitchFamily="66" charset="0"/>
              </a:rPr>
              <a:t>shiveringly</a:t>
            </a:r>
            <a:r>
              <a:rPr lang="en-GB" sz="1200" dirty="0">
                <a:latin typeface="Comic Sans MS" pitchFamily="66" charset="0"/>
              </a:rPr>
              <a:t> (why did I think of Linton? I had read </a:t>
            </a:r>
            <a:r>
              <a:rPr lang="en-GB" sz="1200" dirty="0" err="1" smtClean="0">
                <a:latin typeface="Comic Sans MS" pitchFamily="66" charset="0"/>
              </a:rPr>
              <a:t>Earnshaw</a:t>
            </a:r>
            <a:r>
              <a:rPr lang="en-GB" sz="1200" dirty="0" smtClean="0">
                <a:latin typeface="Comic Sans MS" pitchFamily="66" charset="0"/>
              </a:rPr>
              <a:t> </a:t>
            </a:r>
            <a:r>
              <a:rPr lang="en-GB" sz="1200" dirty="0">
                <a:latin typeface="Comic Sans MS" pitchFamily="66" charset="0"/>
              </a:rPr>
              <a:t>twenty times for Linton). 'I'm come home: I'd lost my way on the moor!' As it spoke, I discerned, obscurely, a child's face looking through the window. Terror made me cruel; and, finding it useless to attempt shaking the creature off, I pulled its wrist on to the broken pane, and rubbed it to and fro till the blood ran down and soaked the bedclothes: still it wailed, 'Let me in!' and maintained its tenacious grip, almost maddening me with fear. </a:t>
            </a:r>
          </a:p>
          <a:p>
            <a:r>
              <a:rPr lang="en-GB" sz="1200" dirty="0">
                <a:latin typeface="Comic Sans MS" pitchFamily="66" charset="0"/>
              </a:rPr>
              <a:t>'How can I!' I said at length. 'Let me go, if you want me to let you in!' The fingers relaxed, I snatched mine through the hole, hurriedly piled the books up in a pyramid against it, and stopped my ears to exclude the lamentable prayer. I seemed to keep them closed above a quarter of an hour; yet, the instant I listened again, there was the doleful cry moaning on! '</a:t>
            </a:r>
            <a:r>
              <a:rPr lang="en-GB" sz="1200" dirty="0" err="1">
                <a:latin typeface="Comic Sans MS" pitchFamily="66" charset="0"/>
              </a:rPr>
              <a:t>Begone</a:t>
            </a:r>
            <a:r>
              <a:rPr lang="en-GB" sz="1200" dirty="0">
                <a:latin typeface="Comic Sans MS" pitchFamily="66" charset="0"/>
              </a:rPr>
              <a:t>!' I shouted. 'I'll never let you in, not if you beg for twenty years.' 'It is twenty years,' mourned the voice: 'twenty years. I've been a waif for twenty years!' Thereat began a feeble scratching outside, and the pile of books moved as if thrust forward. I tried to jump up; but could not stir a limb; and so yelled aloud, in a frenzy of fright. To my confusion, I discovered the yell was not ideal: hasty footsteps approached my chamber door; somebody pushed it open, with a vigorous hand, and a light glimmered through the squares at the top of the bed. I sat shuddering yet, and wiping the perspiration from my forehead: the intruder appeared to hesitate, and muttered to himself. At last, he said, in a half-whisper, plainly not expecting an answer, 'Is anyone here?' I considered it best to confess my presence; for I knew Heathcliff's accents, and feared he might </a:t>
            </a:r>
            <a:r>
              <a:rPr lang="en-GB" sz="1200" dirty="0"/>
              <a:t>search further, if I kept quiet. With this intention, I turned and opened the panels. I shall not soon forget the effect my action produced. </a:t>
            </a:r>
            <a:endParaRPr lang="en-GB" sz="1200" dirty="0">
              <a:latin typeface="Comic Sans MS"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0732" y="458252"/>
            <a:ext cx="1071127" cy="369332"/>
          </a:xfrm>
          <a:prstGeom prst="rect">
            <a:avLst/>
          </a:prstGeom>
          <a:noFill/>
        </p:spPr>
        <p:txBody>
          <a:bodyPr wrap="none" rtlCol="0">
            <a:spAutoFit/>
          </a:bodyPr>
          <a:lstStyle/>
          <a:p>
            <a:r>
              <a:rPr lang="en-GB" dirty="0" smtClean="0">
                <a:latin typeface="Comic Sans MS" pitchFamily="66" charset="0"/>
              </a:rPr>
              <a:t>uestions</a:t>
            </a:r>
            <a:endParaRPr lang="en-GB" dirty="0">
              <a:latin typeface="Comic Sans MS" pitchFamily="66" charset="0"/>
            </a:endParaRPr>
          </a:p>
        </p:txBody>
      </p:sp>
      <p:pic>
        <p:nvPicPr>
          <p:cNvPr id="34818" name="Picture 2" descr="http://dailydropcap.com/images/Q-12.jpg"/>
          <p:cNvPicPr>
            <a:picLocks noChangeAspect="1" noChangeArrowheads="1"/>
          </p:cNvPicPr>
          <p:nvPr/>
        </p:nvPicPr>
        <p:blipFill>
          <a:blip r:embed="rId2" cstate="print"/>
          <a:srcRect l="11874" t="3638" r="12923" b="2958"/>
          <a:stretch>
            <a:fillRect/>
          </a:stretch>
        </p:blipFill>
        <p:spPr bwMode="auto">
          <a:xfrm>
            <a:off x="260648" y="179512"/>
            <a:ext cx="792088" cy="889362"/>
          </a:xfrm>
          <a:prstGeom prst="rect">
            <a:avLst/>
          </a:prstGeom>
          <a:noFill/>
        </p:spPr>
      </p:pic>
      <p:sp>
        <p:nvSpPr>
          <p:cNvPr id="5" name="TextBox 4"/>
          <p:cNvSpPr txBox="1"/>
          <p:nvPr/>
        </p:nvSpPr>
        <p:spPr>
          <a:xfrm>
            <a:off x="404664" y="1680642"/>
            <a:ext cx="6048672" cy="3539430"/>
          </a:xfrm>
          <a:prstGeom prst="rect">
            <a:avLst/>
          </a:prstGeom>
          <a:noFill/>
        </p:spPr>
        <p:txBody>
          <a:bodyPr wrap="square" rtlCol="0">
            <a:spAutoFit/>
          </a:bodyPr>
          <a:lstStyle/>
          <a:p>
            <a:pPr marL="342900" indent="-342900">
              <a:buFont typeface="+mj-lt"/>
              <a:buAutoNum type="arabicPeriod"/>
            </a:pPr>
            <a:r>
              <a:rPr lang="en-GB" sz="1400" dirty="0" smtClean="0">
                <a:latin typeface="Comic Sans MS" pitchFamily="66" charset="0"/>
              </a:rPr>
              <a:t>How does Bronte build up fear in the passage? </a:t>
            </a:r>
          </a:p>
          <a:p>
            <a:pPr marL="342900" indent="-342900">
              <a:buFont typeface="+mj-lt"/>
              <a:buAutoNum type="arabicPeriod"/>
            </a:pPr>
            <a:r>
              <a:rPr lang="en-GB" sz="1400" dirty="0" smtClean="0">
                <a:latin typeface="Comic Sans MS" pitchFamily="66" charset="0"/>
              </a:rPr>
              <a:t>How is this reflected in the way the narrator acts and talks? </a:t>
            </a:r>
          </a:p>
          <a:p>
            <a:pPr marL="342900" indent="-342900">
              <a:buFont typeface="+mj-lt"/>
              <a:buAutoNum type="arabicPeriod"/>
            </a:pPr>
            <a:r>
              <a:rPr lang="en-GB" sz="1400" dirty="0" smtClean="0">
                <a:latin typeface="Comic Sans MS" pitchFamily="66" charset="0"/>
              </a:rPr>
              <a:t>Why did Lockwood have to break the glass? </a:t>
            </a:r>
          </a:p>
          <a:p>
            <a:pPr marL="342900" indent="-342900">
              <a:buFont typeface="+mj-lt"/>
              <a:buAutoNum type="arabicPeriod"/>
            </a:pPr>
            <a:endParaRPr lang="en-GB" sz="1400" dirty="0" smtClean="0">
              <a:latin typeface="Comic Sans MS" pitchFamily="66" charset="0"/>
            </a:endParaRPr>
          </a:p>
          <a:p>
            <a:pPr marL="342900" indent="-342900">
              <a:buFont typeface="+mj-lt"/>
              <a:buAutoNum type="arabicPeriod"/>
            </a:pPr>
            <a:r>
              <a:rPr lang="en-GB" sz="1400" dirty="0" smtClean="0">
                <a:latin typeface="Comic Sans MS" pitchFamily="66" charset="0"/>
              </a:rPr>
              <a:t>What are the definitions of these words: </a:t>
            </a:r>
          </a:p>
          <a:p>
            <a:pPr marL="342900" indent="-342900">
              <a:buFont typeface="+mj-lt"/>
              <a:buAutoNum type="arabicPeriod"/>
            </a:pPr>
            <a:endParaRPr lang="en-GB" sz="1400" dirty="0" smtClean="0">
              <a:latin typeface="Comic Sans MS" pitchFamily="66" charset="0"/>
            </a:endParaRPr>
          </a:p>
          <a:p>
            <a:pPr marL="342900" indent="-342900">
              <a:buFont typeface="+mj-lt"/>
              <a:buAutoNum type="arabicPeriod"/>
            </a:pPr>
            <a:endParaRPr lang="en-GB" sz="1400" dirty="0" smtClean="0">
              <a:latin typeface="Comic Sans MS" pitchFamily="66" charset="0"/>
            </a:endParaRPr>
          </a:p>
          <a:p>
            <a:pPr marL="342900" indent="-342900">
              <a:buFont typeface="+mj-lt"/>
              <a:buAutoNum type="arabicPeriod"/>
            </a:pPr>
            <a:endParaRPr lang="en-GB" sz="1400" dirty="0" smtClean="0">
              <a:latin typeface="Comic Sans MS" pitchFamily="66" charset="0"/>
            </a:endParaRPr>
          </a:p>
          <a:p>
            <a:pPr marL="342900" indent="-342900">
              <a:buFont typeface="+mj-lt"/>
              <a:buAutoNum type="arabicPeriod"/>
            </a:pPr>
            <a:endParaRPr lang="en-GB" sz="1400" dirty="0" smtClean="0">
              <a:latin typeface="Comic Sans MS" pitchFamily="66" charset="0"/>
            </a:endParaRPr>
          </a:p>
          <a:p>
            <a:pPr marL="342900" indent="-342900">
              <a:buFont typeface="+mj-lt"/>
              <a:buAutoNum type="arabicPeriod"/>
            </a:pPr>
            <a:endParaRPr lang="en-GB" sz="1400" dirty="0" smtClean="0">
              <a:latin typeface="Comic Sans MS" pitchFamily="66" charset="0"/>
            </a:endParaRPr>
          </a:p>
          <a:p>
            <a:pPr marL="342900" indent="-342900">
              <a:buFont typeface="+mj-lt"/>
              <a:buAutoNum type="arabicPeriod"/>
            </a:pPr>
            <a:endParaRPr lang="en-GB" sz="1400" dirty="0" smtClean="0">
              <a:latin typeface="Comic Sans MS" pitchFamily="66" charset="0"/>
            </a:endParaRPr>
          </a:p>
          <a:p>
            <a:pPr marL="342900" indent="-342900">
              <a:buFont typeface="+mj-lt"/>
              <a:buAutoNum type="arabicPeriod"/>
            </a:pPr>
            <a:r>
              <a:rPr lang="en-GB" sz="1400" dirty="0" smtClean="0">
                <a:latin typeface="Comic Sans MS" pitchFamily="66" charset="0"/>
              </a:rPr>
              <a:t>What is the narrator’s attitude towards Catherine Linton? How do we know this? </a:t>
            </a:r>
          </a:p>
          <a:p>
            <a:pPr marL="342900" indent="-342900">
              <a:buFont typeface="+mj-lt"/>
              <a:buAutoNum type="arabicPeriod"/>
            </a:pPr>
            <a:r>
              <a:rPr lang="en-GB" sz="1400" dirty="0" smtClean="0">
                <a:latin typeface="Comic Sans MS" pitchFamily="66" charset="0"/>
              </a:rPr>
              <a:t>Extended writing task: Using the image write a paragraph describing East </a:t>
            </a:r>
            <a:r>
              <a:rPr lang="en-GB" sz="1400" dirty="0" err="1" smtClean="0">
                <a:latin typeface="Comic Sans MS" pitchFamily="66" charset="0"/>
              </a:rPr>
              <a:t>Riddlesden</a:t>
            </a:r>
            <a:r>
              <a:rPr lang="en-GB" sz="1400" dirty="0" smtClean="0">
                <a:latin typeface="Comic Sans MS" pitchFamily="66" charset="0"/>
              </a:rPr>
              <a:t> Hall. Think about your choice of adjectives. </a:t>
            </a:r>
            <a:endParaRPr lang="en-GB" sz="1400" dirty="0">
              <a:latin typeface="Comic Sans MS" pitchFamily="66" charset="0"/>
            </a:endParaRPr>
          </a:p>
        </p:txBody>
      </p:sp>
      <p:graphicFrame>
        <p:nvGraphicFramePr>
          <p:cNvPr id="7" name="Table 6"/>
          <p:cNvGraphicFramePr>
            <a:graphicFrameLocks noGrp="1"/>
          </p:cNvGraphicFramePr>
          <p:nvPr/>
        </p:nvGraphicFramePr>
        <p:xfrm>
          <a:off x="548680" y="3048794"/>
          <a:ext cx="5688632" cy="741680"/>
        </p:xfrm>
        <a:graphic>
          <a:graphicData uri="http://schemas.openxmlformats.org/drawingml/2006/table">
            <a:tbl>
              <a:tblPr firstRow="1" bandRow="1">
                <a:tableStyleId>{5C22544A-7EE6-4342-B048-85BDC9FD1C3A}</a:tableStyleId>
              </a:tblPr>
              <a:tblGrid>
                <a:gridCol w="1422158"/>
                <a:gridCol w="1422158"/>
                <a:gridCol w="1422158"/>
                <a:gridCol w="1422158"/>
              </a:tblGrid>
              <a:tr h="370840">
                <a:tc>
                  <a:txBody>
                    <a:bodyPr/>
                    <a:lstStyle/>
                    <a:p>
                      <a:pPr algn="ctr"/>
                      <a:r>
                        <a:rPr lang="en-GB" sz="1400" b="1" dirty="0" smtClean="0">
                          <a:solidFill>
                            <a:srgbClr val="D60093"/>
                          </a:solidFill>
                          <a:latin typeface="Comic Sans MS" pitchFamily="66" charset="0"/>
                        </a:rPr>
                        <a:t>Tenacious</a:t>
                      </a:r>
                      <a:endParaRPr lang="en-GB" sz="1400" b="1" dirty="0">
                        <a:solidFill>
                          <a:srgbClr val="D60093"/>
                        </a:solidFill>
                        <a:latin typeface="Comic Sans MS" pitchFamily="66"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1400" b="1" dirty="0" smtClean="0">
                          <a:solidFill>
                            <a:srgbClr val="D60093"/>
                          </a:solidFill>
                          <a:latin typeface="Comic Sans MS" pitchFamily="66" charset="0"/>
                        </a:rPr>
                        <a:t>Importunate</a:t>
                      </a:r>
                      <a:endParaRPr lang="en-GB" sz="1400" b="1" dirty="0">
                        <a:solidFill>
                          <a:srgbClr val="D60093"/>
                        </a:solidFill>
                        <a:latin typeface="Comic Sans MS" pitchFamily="66"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1400" b="1" dirty="0" smtClean="0">
                          <a:solidFill>
                            <a:srgbClr val="D60093"/>
                          </a:solidFill>
                          <a:latin typeface="Comic Sans MS" pitchFamily="66" charset="0"/>
                        </a:rPr>
                        <a:t>Casement </a:t>
                      </a:r>
                      <a:endParaRPr lang="en-GB" sz="1400" b="1" dirty="0">
                        <a:solidFill>
                          <a:srgbClr val="D60093"/>
                        </a:solidFill>
                        <a:latin typeface="Comic Sans MS" pitchFamily="66"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1400" b="1" dirty="0" smtClean="0">
                          <a:solidFill>
                            <a:srgbClr val="D60093"/>
                          </a:solidFill>
                          <a:latin typeface="Comic Sans MS" pitchFamily="66" charset="0"/>
                        </a:rPr>
                        <a:t>Ascribed </a:t>
                      </a:r>
                      <a:endParaRPr lang="en-GB" sz="1400" b="1" dirty="0">
                        <a:solidFill>
                          <a:srgbClr val="D60093"/>
                        </a:solidFill>
                        <a:latin typeface="Comic Sans MS" pitchFamily="66"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r>
              <a:tr h="370840">
                <a:tc>
                  <a:txBody>
                    <a:bodyPr/>
                    <a:lstStyle/>
                    <a:p>
                      <a:pPr algn="ctr"/>
                      <a:r>
                        <a:rPr lang="en-GB" sz="1400" b="1" dirty="0" smtClean="0">
                          <a:solidFill>
                            <a:srgbClr val="D60093"/>
                          </a:solidFill>
                          <a:latin typeface="Comic Sans MS" pitchFamily="66" charset="0"/>
                        </a:rPr>
                        <a:t>Unhasp </a:t>
                      </a:r>
                      <a:endParaRPr lang="en-GB" sz="1400" b="1" dirty="0">
                        <a:solidFill>
                          <a:srgbClr val="D60093"/>
                        </a:solidFill>
                        <a:latin typeface="Comic Sans MS" pitchFamily="66"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400" b="1" dirty="0" smtClean="0">
                          <a:solidFill>
                            <a:srgbClr val="D60093"/>
                          </a:solidFill>
                          <a:latin typeface="Comic Sans MS" pitchFamily="66" charset="0"/>
                        </a:rPr>
                        <a:t>Discerned </a:t>
                      </a:r>
                      <a:endParaRPr lang="en-GB" sz="1400" b="1" dirty="0">
                        <a:solidFill>
                          <a:srgbClr val="D60093"/>
                        </a:solidFill>
                        <a:latin typeface="Comic Sans MS" pitchFamily="66"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400" b="1" dirty="0" smtClean="0">
                          <a:solidFill>
                            <a:srgbClr val="D60093"/>
                          </a:solidFill>
                          <a:latin typeface="Comic Sans MS" pitchFamily="66" charset="0"/>
                        </a:rPr>
                        <a:t>Doleful </a:t>
                      </a:r>
                      <a:endParaRPr lang="en-GB" sz="1400" b="1" dirty="0">
                        <a:solidFill>
                          <a:srgbClr val="D60093"/>
                        </a:solidFill>
                        <a:latin typeface="Comic Sans MS" pitchFamily="66"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400" b="1" dirty="0" smtClean="0">
                          <a:solidFill>
                            <a:srgbClr val="D60093"/>
                          </a:solidFill>
                          <a:latin typeface="Comic Sans MS" pitchFamily="66" charset="0"/>
                        </a:rPr>
                        <a:t>Obscurely </a:t>
                      </a:r>
                      <a:endParaRPr lang="en-GB" sz="1400" b="1" dirty="0">
                        <a:solidFill>
                          <a:srgbClr val="D60093"/>
                        </a:solidFill>
                        <a:latin typeface="Comic Sans MS" pitchFamily="66"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r>
            </a:tbl>
          </a:graphicData>
        </a:graphic>
      </p:graphicFrame>
      <p:pic>
        <p:nvPicPr>
          <p:cNvPr id="39938" name="Picture 2" descr="http://s0.geograph.org.uk/geophotos/01/50/64/1506436_528d0f48.jpg"/>
          <p:cNvPicPr>
            <a:picLocks noChangeAspect="1" noChangeArrowheads="1"/>
          </p:cNvPicPr>
          <p:nvPr/>
        </p:nvPicPr>
        <p:blipFill>
          <a:blip r:embed="rId3" cstate="print"/>
          <a:srcRect/>
          <a:stretch>
            <a:fillRect/>
          </a:stretch>
        </p:blipFill>
        <p:spPr bwMode="auto">
          <a:xfrm>
            <a:off x="1268760" y="5436096"/>
            <a:ext cx="4320480" cy="29878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3395" y="208099"/>
            <a:ext cx="3337773" cy="307777"/>
          </a:xfrm>
          <a:prstGeom prst="rect">
            <a:avLst/>
          </a:prstGeom>
          <a:noFill/>
        </p:spPr>
        <p:txBody>
          <a:bodyPr wrap="none" rtlCol="0">
            <a:spAutoFit/>
          </a:bodyPr>
          <a:lstStyle/>
          <a:p>
            <a:r>
              <a:rPr lang="en-GB" sz="1400" dirty="0" smtClean="0">
                <a:latin typeface="Comic Sans MS" pitchFamily="66" charset="0"/>
              </a:rPr>
              <a:t>Answer your questions in detail here: </a:t>
            </a:r>
            <a:endParaRPr lang="en-GB" sz="1400" dirty="0">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431483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655" y="450927"/>
            <a:ext cx="3816423" cy="1261884"/>
          </a:xfrm>
          <a:prstGeom prst="rect">
            <a:avLst/>
          </a:prstGeom>
          <a:noFill/>
        </p:spPr>
        <p:txBody>
          <a:bodyPr wrap="square" rtlCol="0">
            <a:spAutoFit/>
          </a:bodyPr>
          <a:lstStyle/>
          <a:p>
            <a:r>
              <a:rPr lang="en-GB" dirty="0" smtClean="0">
                <a:solidFill>
                  <a:srgbClr val="FF0066"/>
                </a:solidFill>
                <a:latin typeface="Comic Sans MS" pitchFamily="66" charset="0"/>
              </a:rPr>
              <a:t>Section two: Semi-colon </a:t>
            </a:r>
          </a:p>
          <a:p>
            <a:endParaRPr lang="en-GB" sz="1600" dirty="0" smtClean="0">
              <a:latin typeface="Comic Sans MS" pitchFamily="66" charset="0"/>
            </a:endParaRPr>
          </a:p>
          <a:p>
            <a:r>
              <a:rPr lang="en-GB" sz="1400" dirty="0" smtClean="0">
                <a:latin typeface="Comic Sans MS" pitchFamily="66" charset="0"/>
              </a:rPr>
              <a:t>To be completed by:</a:t>
            </a:r>
          </a:p>
          <a:p>
            <a:endParaRPr lang="en-GB" sz="1400" dirty="0" smtClean="0">
              <a:latin typeface="Comic Sans MS" pitchFamily="66" charset="0"/>
            </a:endParaRPr>
          </a:p>
          <a:p>
            <a:r>
              <a:rPr lang="en-GB" sz="1400" dirty="0" smtClean="0">
                <a:latin typeface="Comic Sans MS" pitchFamily="66" charset="0"/>
              </a:rPr>
              <a:t>______________________________</a:t>
            </a:r>
            <a:endParaRPr lang="en-GB" sz="1400" dirty="0">
              <a:latin typeface="Comic Sans MS" pitchFamily="66" charset="0"/>
            </a:endParaRPr>
          </a:p>
        </p:txBody>
      </p:sp>
      <p:sp>
        <p:nvSpPr>
          <p:cNvPr id="6" name="TextBox 5"/>
          <p:cNvSpPr txBox="1"/>
          <p:nvPr/>
        </p:nvSpPr>
        <p:spPr>
          <a:xfrm>
            <a:off x="702933" y="2112650"/>
            <a:ext cx="5452134" cy="338554"/>
          </a:xfrm>
          <a:prstGeom prst="rect">
            <a:avLst/>
          </a:prstGeom>
          <a:noFill/>
        </p:spPr>
        <p:txBody>
          <a:bodyPr wrap="none" rtlCol="0">
            <a:spAutoFit/>
          </a:bodyPr>
          <a:lstStyle/>
          <a:p>
            <a:r>
              <a:rPr lang="en-GB" sz="1600" dirty="0" smtClean="0">
                <a:solidFill>
                  <a:srgbClr val="FF0066"/>
                </a:solidFill>
                <a:latin typeface="Comic Sans MS" pitchFamily="66" charset="0"/>
              </a:rPr>
              <a:t>What do I need to complete over the next two weeks? </a:t>
            </a:r>
            <a:endParaRPr lang="en-GB" sz="1600" dirty="0">
              <a:solidFill>
                <a:srgbClr val="FF0066"/>
              </a:solidFill>
              <a:latin typeface="Comic Sans MS" pitchFamily="66" charset="0"/>
            </a:endParaRPr>
          </a:p>
        </p:txBody>
      </p:sp>
      <p:graphicFrame>
        <p:nvGraphicFramePr>
          <p:cNvPr id="7" name="Table 6"/>
          <p:cNvGraphicFramePr>
            <a:graphicFrameLocks noGrp="1"/>
          </p:cNvGraphicFramePr>
          <p:nvPr>
            <p:extLst>
              <p:ext uri="{D42A27DB-BD31-4B8C-83A1-F6EECF244321}">
                <p14:modId xmlns="" xmlns:p14="http://schemas.microsoft.com/office/powerpoint/2010/main" val="3327572425"/>
              </p:ext>
            </p:extLst>
          </p:nvPr>
        </p:nvGraphicFramePr>
        <p:xfrm>
          <a:off x="1143000" y="3165229"/>
          <a:ext cx="4572000" cy="2875633"/>
        </p:xfrm>
        <a:graphic>
          <a:graphicData uri="http://schemas.openxmlformats.org/drawingml/2006/table">
            <a:tbl>
              <a:tblPr firstRow="1" bandRow="1">
                <a:tableStyleId>{5C22544A-7EE6-4342-B048-85BDC9FD1C3A}</a:tableStyleId>
              </a:tblPr>
              <a:tblGrid>
                <a:gridCol w="4158208"/>
                <a:gridCol w="413792"/>
              </a:tblGrid>
              <a:tr h="388743">
                <a:tc>
                  <a:txBody>
                    <a:bodyPr/>
                    <a:lstStyle/>
                    <a:p>
                      <a:r>
                        <a:rPr lang="en-GB" sz="1300" b="0" dirty="0" smtClean="0">
                          <a:solidFill>
                            <a:schemeClr val="tx1"/>
                          </a:solidFill>
                          <a:latin typeface="Comic Sans MS" pitchFamily="66" charset="0"/>
                        </a:rPr>
                        <a:t>Spelling</a:t>
                      </a:r>
                      <a:r>
                        <a:rPr lang="en-GB" sz="1300" b="0" baseline="0" dirty="0" smtClean="0">
                          <a:solidFill>
                            <a:schemeClr val="tx1"/>
                          </a:solidFill>
                          <a:latin typeface="Comic Sans MS" pitchFamily="66" charset="0"/>
                        </a:rPr>
                        <a:t> test 2</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43175">
                <a:tc>
                  <a:txBody>
                    <a:bodyPr/>
                    <a:lstStyle/>
                    <a:p>
                      <a:r>
                        <a:rPr lang="en-GB" sz="1300" b="0" dirty="0" smtClean="0">
                          <a:solidFill>
                            <a:schemeClr val="tx1"/>
                          </a:solidFill>
                          <a:latin typeface="Comic Sans MS" pitchFamily="66" charset="0"/>
                        </a:rPr>
                        <a:t>Complete the re-tweet</a:t>
                      </a:r>
                      <a:r>
                        <a:rPr lang="en-GB" sz="1300" b="0" baseline="0" dirty="0" smtClean="0">
                          <a:solidFill>
                            <a:schemeClr val="tx1"/>
                          </a:solidFill>
                          <a:latin typeface="Comic Sans MS" pitchFamily="66" charset="0"/>
                        </a:rPr>
                        <a:t> task</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8743">
                <a:tc>
                  <a:txBody>
                    <a:bodyPr/>
                    <a:lstStyle/>
                    <a:p>
                      <a:r>
                        <a:rPr lang="en-GB" sz="1300" b="0" dirty="0" smtClean="0">
                          <a:solidFill>
                            <a:schemeClr val="tx1"/>
                          </a:solidFill>
                          <a:latin typeface="Comic Sans MS" pitchFamily="66" charset="0"/>
                        </a:rPr>
                        <a:t>Read the semi-colon</a:t>
                      </a:r>
                      <a:r>
                        <a:rPr lang="en-GB" sz="1300" b="0" baseline="0" dirty="0" smtClean="0">
                          <a:solidFill>
                            <a:schemeClr val="tx1"/>
                          </a:solidFill>
                          <a:latin typeface="Comic Sans MS" pitchFamily="66" charset="0"/>
                        </a:rPr>
                        <a:t> page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8743">
                <a:tc>
                  <a:txBody>
                    <a:bodyPr/>
                    <a:lstStyle/>
                    <a:p>
                      <a:r>
                        <a:rPr lang="en-GB" sz="1300" b="0" dirty="0" smtClean="0">
                          <a:solidFill>
                            <a:schemeClr val="tx1"/>
                          </a:solidFill>
                          <a:latin typeface="Comic Sans MS" pitchFamily="66" charset="0"/>
                        </a:rPr>
                        <a:t>Complete the semi-colon task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8743">
                <a:tc>
                  <a:txBody>
                    <a:bodyPr/>
                    <a:lstStyle/>
                    <a:p>
                      <a:r>
                        <a:rPr lang="en-GB" sz="1300" b="0" dirty="0" smtClean="0">
                          <a:solidFill>
                            <a:schemeClr val="tx1"/>
                          </a:solidFill>
                          <a:latin typeface="Comic Sans MS" pitchFamily="66" charset="0"/>
                        </a:rPr>
                        <a:t>Complete</a:t>
                      </a:r>
                      <a:r>
                        <a:rPr lang="en-GB" sz="1300" b="0" baseline="0" dirty="0" smtClean="0">
                          <a:solidFill>
                            <a:schemeClr val="tx1"/>
                          </a:solidFill>
                          <a:latin typeface="Comic Sans MS" pitchFamily="66" charset="0"/>
                        </a:rPr>
                        <a:t> the second semi-colon task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8743">
                <a:tc>
                  <a:txBody>
                    <a:bodyPr/>
                    <a:lstStyle/>
                    <a:p>
                      <a:r>
                        <a:rPr lang="en-GB" sz="1300" b="0" dirty="0" smtClean="0">
                          <a:solidFill>
                            <a:schemeClr val="tx1"/>
                          </a:solidFill>
                          <a:latin typeface="Comic Sans MS" pitchFamily="66" charset="0"/>
                        </a:rPr>
                        <a:t>New Vocabulary: O and P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8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Reading comprehension:</a:t>
                      </a:r>
                      <a:r>
                        <a:rPr lang="en-GB" sz="1300" b="0" baseline="0" dirty="0" smtClean="0">
                          <a:solidFill>
                            <a:schemeClr val="tx1"/>
                          </a:solidFill>
                          <a:latin typeface="Comic Sans MS" pitchFamily="66" charset="0"/>
                        </a:rPr>
                        <a:t> </a:t>
                      </a:r>
                      <a:r>
                        <a:rPr lang="en-GB" sz="1300" b="0" i="1" baseline="0" dirty="0" smtClean="0">
                          <a:solidFill>
                            <a:schemeClr val="tx1"/>
                          </a:solidFill>
                          <a:latin typeface="Comic Sans MS" pitchFamily="66" charset="0"/>
                        </a:rPr>
                        <a:t>Never Let Me Go</a:t>
                      </a:r>
                      <a:endParaRPr lang="en-GB" sz="1300" b="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6083" name="Picture 3" descr="I:\Images\thumb_pg18_lo.jpg"/>
          <p:cNvPicPr>
            <a:picLocks noChangeAspect="1" noChangeArrowheads="1"/>
          </p:cNvPicPr>
          <p:nvPr/>
        </p:nvPicPr>
        <p:blipFill>
          <a:blip r:embed="rId2" cstate="print"/>
          <a:srcRect/>
          <a:stretch>
            <a:fillRect/>
          </a:stretch>
        </p:blipFill>
        <p:spPr bwMode="auto">
          <a:xfrm>
            <a:off x="332663" y="3109683"/>
            <a:ext cx="687685" cy="843678"/>
          </a:xfrm>
          <a:prstGeom prst="rect">
            <a:avLst/>
          </a:prstGeom>
          <a:noFill/>
        </p:spPr>
      </p:pic>
      <p:sp>
        <p:nvSpPr>
          <p:cNvPr id="9" name="Rectangle 8"/>
          <p:cNvSpPr/>
          <p:nvPr/>
        </p:nvSpPr>
        <p:spPr>
          <a:xfrm>
            <a:off x="260648" y="6765474"/>
            <a:ext cx="6336704" cy="2127006"/>
          </a:xfrm>
          <a:prstGeom prst="rect">
            <a:avLst/>
          </a:prstGeom>
          <a:solidFill>
            <a:schemeClr val="bg1"/>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rgbClr val="7030A0"/>
                </a:solidFill>
                <a:latin typeface="Comic Sans MS" pitchFamily="66" charset="0"/>
              </a:rPr>
              <a:t>Self Assessment: What do I still need to practise from this section? </a:t>
            </a:r>
            <a:endParaRPr lang="en-GB" sz="1400" dirty="0">
              <a:solidFill>
                <a:srgbClr val="7030A0"/>
              </a:solidFill>
              <a:latin typeface="Comic Sans MS" pitchFamily="66" charset="0"/>
            </a:endParaRPr>
          </a:p>
        </p:txBody>
      </p:sp>
      <p:pic>
        <p:nvPicPr>
          <p:cNvPr id="30722" name="Picture 2" descr="http://img.ezinearticles.com/blog/semicolon-superhero.jpg"/>
          <p:cNvPicPr>
            <a:picLocks noChangeAspect="1" noChangeArrowheads="1"/>
          </p:cNvPicPr>
          <p:nvPr/>
        </p:nvPicPr>
        <p:blipFill>
          <a:blip r:embed="rId3" cstate="print"/>
          <a:srcRect/>
          <a:stretch>
            <a:fillRect/>
          </a:stretch>
        </p:blipFill>
        <p:spPr bwMode="auto">
          <a:xfrm>
            <a:off x="4797152" y="107504"/>
            <a:ext cx="1943497" cy="169233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1943161" cy="400110"/>
          </a:xfrm>
          <a:prstGeom prst="rect">
            <a:avLst/>
          </a:prstGeom>
          <a:noFill/>
        </p:spPr>
        <p:txBody>
          <a:bodyPr wrap="none" rtlCol="0">
            <a:spAutoFit/>
          </a:bodyPr>
          <a:lstStyle/>
          <a:p>
            <a:r>
              <a:rPr lang="en-GB" sz="2000" dirty="0" smtClean="0">
                <a:solidFill>
                  <a:srgbClr val="7030A0"/>
                </a:solidFill>
                <a:latin typeface="Comic Sans MS" pitchFamily="66" charset="0"/>
              </a:rPr>
              <a:t>Spelling test 2</a:t>
            </a:r>
            <a:endParaRPr lang="en-GB" sz="2000" dirty="0">
              <a:solidFill>
                <a:srgbClr val="7030A0"/>
              </a:solidFill>
              <a:latin typeface="Comic Sans MS" pitchFamily="66" charset="0"/>
            </a:endParaRPr>
          </a:p>
        </p:txBody>
      </p:sp>
      <p:pic>
        <p:nvPicPr>
          <p:cNvPr id="1026" name="Picture 2" descr="http://locosbajitoszarzablog.blogia.com/upload/20130118095754-spelling-test.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65111" y="219206"/>
            <a:ext cx="2407709" cy="149463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404665" y="709836"/>
            <a:ext cx="6120681" cy="1015663"/>
          </a:xfrm>
          <a:prstGeom prst="rect">
            <a:avLst/>
          </a:prstGeom>
          <a:noFill/>
        </p:spPr>
        <p:txBody>
          <a:bodyPr wrap="square" rtlCol="0">
            <a:spAutoFit/>
          </a:bodyPr>
          <a:lstStyle/>
          <a:p>
            <a:r>
              <a:rPr lang="en-GB" sz="1200" dirty="0" smtClean="0">
                <a:latin typeface="Comic Sans MS" pitchFamily="66" charset="0"/>
              </a:rPr>
              <a:t>You will be tested on your spellings  in  every</a:t>
            </a:r>
          </a:p>
          <a:p>
            <a:r>
              <a:rPr lang="en-GB" sz="1200" dirty="0" smtClean="0">
                <a:latin typeface="Comic Sans MS" pitchFamily="66" charset="0"/>
              </a:rPr>
              <a:t>literacy lesson. </a:t>
            </a:r>
          </a:p>
          <a:p>
            <a:endParaRPr lang="en-GB" sz="1200" dirty="0" smtClean="0">
              <a:latin typeface="Comic Sans MS" pitchFamily="66" charset="0"/>
            </a:endParaRPr>
          </a:p>
          <a:p>
            <a:r>
              <a:rPr lang="en-GB" sz="1200" dirty="0" smtClean="0">
                <a:latin typeface="Comic Sans MS" pitchFamily="66" charset="0"/>
              </a:rPr>
              <a:t>You are expected to get at least 17/20 right each time. If you do not manage this you will need to re-take the test at another time. </a:t>
            </a:r>
            <a:endParaRPr lang="en-GB" sz="1200" dirty="0">
              <a:latin typeface="Comic Sans MS" pitchFamily="66" charset="0"/>
            </a:endParaRPr>
          </a:p>
        </p:txBody>
      </p:sp>
      <p:graphicFrame>
        <p:nvGraphicFramePr>
          <p:cNvPr id="6" name="Table 5"/>
          <p:cNvGraphicFramePr>
            <a:graphicFrameLocks noGrp="1"/>
          </p:cNvGraphicFramePr>
          <p:nvPr>
            <p:extLst>
              <p:ext uri="{D42A27DB-BD31-4B8C-83A1-F6EECF244321}">
                <p14:modId xmlns="" xmlns:p14="http://schemas.microsoft.com/office/powerpoint/2010/main" val="1936143734"/>
              </p:ext>
            </p:extLst>
          </p:nvPr>
        </p:nvGraphicFramePr>
        <p:xfrm>
          <a:off x="476672" y="1846774"/>
          <a:ext cx="6048670" cy="7188594"/>
        </p:xfrm>
        <a:graphic>
          <a:graphicData uri="http://schemas.openxmlformats.org/drawingml/2006/table">
            <a:tbl>
              <a:tblPr firstRow="1" bandRow="1">
                <a:tableStyleId>{5C22544A-7EE6-4342-B048-85BDC9FD1C3A}</a:tableStyleId>
              </a:tblPr>
              <a:tblGrid>
                <a:gridCol w="555316"/>
                <a:gridCol w="1831118"/>
                <a:gridCol w="1831118"/>
                <a:gridCol w="1831118"/>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Read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Write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Cover and write</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42314">
                <a:tc rowSpan="15">
                  <a:txBody>
                    <a:bodyPr/>
                    <a:lstStyle/>
                    <a:p>
                      <a:pPr algn="ctr"/>
                      <a:r>
                        <a:rPr lang="en-GB" sz="1300" dirty="0" smtClean="0">
                          <a:solidFill>
                            <a:schemeClr val="tx1"/>
                          </a:solidFill>
                        </a:rPr>
                        <a:t>Commonly misspelt words </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Course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Coarse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Quiet</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Quite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Sites</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Sights</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Sauce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Source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Threw</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Through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Irrelevant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Irrelevance</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Anthology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Apostrophe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baseline="0" dirty="0" smtClean="0">
                          <a:solidFill>
                            <a:schemeClr val="tx1"/>
                          </a:solidFill>
                        </a:rPr>
                        <a:t>Atmosphere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rowSpan="5">
                  <a:txBody>
                    <a:bodyPr/>
                    <a:lstStyle/>
                    <a:p>
                      <a:pPr algn="ctr"/>
                      <a:r>
                        <a:rPr lang="en-GB" sz="1300" dirty="0" smtClean="0">
                          <a:solidFill>
                            <a:schemeClr val="tx1"/>
                          </a:solidFill>
                        </a:rPr>
                        <a:t>Topic specific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 xmlns:p14="http://schemas.microsoft.com/office/powerpoint/2010/main" val="27491874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8396" y="107504"/>
            <a:ext cx="5301208" cy="576064"/>
          </a:xfrm>
          <a:prstGeom prst="rect">
            <a:avLst/>
          </a:prstGeom>
          <a:solidFill>
            <a:srgbClr val="D600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Comic Sans MS" pitchFamily="66" charset="0"/>
              </a:rPr>
              <a:t>Social networking has unleashed a new trend: bad grammar.  </a:t>
            </a:r>
            <a:endParaRPr lang="en-GB" sz="1400" dirty="0">
              <a:latin typeface="Comic Sans MS" pitchFamily="66" charset="0"/>
            </a:endParaRPr>
          </a:p>
        </p:txBody>
      </p:sp>
      <p:pic>
        <p:nvPicPr>
          <p:cNvPr id="5" name="Picture 2" descr="http://upload.wikimedia.org/wikipedia/commons/c/cd/Facebook_logo_%28square%29.png"/>
          <p:cNvPicPr>
            <a:picLocks noChangeAspect="1" noChangeArrowheads="1"/>
          </p:cNvPicPr>
          <p:nvPr/>
        </p:nvPicPr>
        <p:blipFill>
          <a:blip r:embed="rId2" cstate="print"/>
          <a:srcRect/>
          <a:stretch>
            <a:fillRect/>
          </a:stretch>
        </p:blipFill>
        <p:spPr bwMode="auto">
          <a:xfrm>
            <a:off x="188640" y="179512"/>
            <a:ext cx="432048" cy="432048"/>
          </a:xfrm>
          <a:prstGeom prst="rect">
            <a:avLst/>
          </a:prstGeom>
          <a:noFill/>
        </p:spPr>
      </p:pic>
      <p:pic>
        <p:nvPicPr>
          <p:cNvPr id="6" name="Picture 4" descr="https://g.twimg.com/Twitter_logo_blue.png"/>
          <p:cNvPicPr>
            <a:picLocks noChangeAspect="1" noChangeArrowheads="1"/>
          </p:cNvPicPr>
          <p:nvPr/>
        </p:nvPicPr>
        <p:blipFill>
          <a:blip r:embed="rId3" cstate="print"/>
          <a:srcRect/>
          <a:stretch>
            <a:fillRect/>
          </a:stretch>
        </p:blipFill>
        <p:spPr bwMode="auto">
          <a:xfrm>
            <a:off x="6165304" y="179512"/>
            <a:ext cx="531302" cy="432048"/>
          </a:xfrm>
          <a:prstGeom prst="rect">
            <a:avLst/>
          </a:prstGeom>
          <a:noFill/>
        </p:spPr>
      </p:pic>
      <p:pic>
        <p:nvPicPr>
          <p:cNvPr id="65538" name="Picture 2" descr="G:\Images\pencil_speach_bubble.jpg"/>
          <p:cNvPicPr>
            <a:picLocks noChangeAspect="1" noChangeArrowheads="1"/>
          </p:cNvPicPr>
          <p:nvPr/>
        </p:nvPicPr>
        <p:blipFill>
          <a:blip r:embed="rId4" cstate="print"/>
          <a:srcRect/>
          <a:stretch>
            <a:fillRect/>
          </a:stretch>
        </p:blipFill>
        <p:spPr bwMode="auto">
          <a:xfrm>
            <a:off x="188640" y="769917"/>
            <a:ext cx="1872208" cy="1281803"/>
          </a:xfrm>
          <a:prstGeom prst="rect">
            <a:avLst/>
          </a:prstGeom>
          <a:noFill/>
        </p:spPr>
      </p:pic>
      <p:sp>
        <p:nvSpPr>
          <p:cNvPr id="9" name="TextBox 8"/>
          <p:cNvSpPr txBox="1"/>
          <p:nvPr/>
        </p:nvSpPr>
        <p:spPr>
          <a:xfrm rot="20867615">
            <a:off x="200424" y="1061397"/>
            <a:ext cx="1626313" cy="523220"/>
          </a:xfrm>
          <a:prstGeom prst="rect">
            <a:avLst/>
          </a:prstGeom>
          <a:noFill/>
        </p:spPr>
        <p:txBody>
          <a:bodyPr wrap="square" rtlCol="0">
            <a:spAutoFit/>
          </a:bodyPr>
          <a:lstStyle/>
          <a:p>
            <a:pPr algn="ctr"/>
            <a:r>
              <a:rPr lang="en-GB" sz="1400" b="1" dirty="0" smtClean="0">
                <a:solidFill>
                  <a:schemeClr val="bg1"/>
                </a:solidFill>
                <a:latin typeface="Comic Sans MS" pitchFamily="66" charset="0"/>
              </a:rPr>
              <a:t>Correct the following tweets </a:t>
            </a:r>
            <a:endParaRPr lang="en-GB" sz="1400" b="1" dirty="0">
              <a:solidFill>
                <a:schemeClr val="bg1"/>
              </a:solidFill>
              <a:latin typeface="Comic Sans MS" pitchFamily="66" charset="0"/>
            </a:endParaRPr>
          </a:p>
        </p:txBody>
      </p:sp>
      <p:grpSp>
        <p:nvGrpSpPr>
          <p:cNvPr id="2" name="Group 38"/>
          <p:cNvGrpSpPr/>
          <p:nvPr/>
        </p:nvGrpSpPr>
        <p:grpSpPr>
          <a:xfrm>
            <a:off x="188640" y="2195736"/>
            <a:ext cx="6048672" cy="2448272"/>
            <a:chOff x="188640" y="2411760"/>
            <a:chExt cx="6048672" cy="2448272"/>
          </a:xfrm>
        </p:grpSpPr>
        <p:grpSp>
          <p:nvGrpSpPr>
            <p:cNvPr id="3" name="Group 10"/>
            <p:cNvGrpSpPr/>
            <p:nvPr/>
          </p:nvGrpSpPr>
          <p:grpSpPr>
            <a:xfrm>
              <a:off x="188640" y="2411760"/>
              <a:ext cx="6048672" cy="2448272"/>
              <a:chOff x="188640" y="3923928"/>
              <a:chExt cx="5256584" cy="2448272"/>
            </a:xfrm>
          </p:grpSpPr>
          <p:grpSp>
            <p:nvGrpSpPr>
              <p:cNvPr id="7" name="Group 20"/>
              <p:cNvGrpSpPr/>
              <p:nvPr/>
            </p:nvGrpSpPr>
            <p:grpSpPr>
              <a:xfrm>
                <a:off x="188640" y="3923928"/>
                <a:ext cx="5256584" cy="2448272"/>
                <a:chOff x="188640" y="3923928"/>
                <a:chExt cx="5256584" cy="2448272"/>
              </a:xfrm>
            </p:grpSpPr>
            <p:pic>
              <p:nvPicPr>
                <p:cNvPr id="15" name="Picture 5"/>
                <p:cNvPicPr>
                  <a:picLocks noChangeAspect="1" noChangeArrowheads="1"/>
                </p:cNvPicPr>
                <p:nvPr/>
              </p:nvPicPr>
              <p:blipFill>
                <a:blip r:embed="rId5" cstate="print"/>
                <a:srcRect/>
                <a:stretch>
                  <a:fillRect/>
                </a:stretch>
              </p:blipFill>
              <p:spPr bwMode="auto">
                <a:xfrm>
                  <a:off x="188640" y="3923928"/>
                  <a:ext cx="5256584" cy="2448272"/>
                </a:xfrm>
                <a:prstGeom prst="rect">
                  <a:avLst/>
                </a:prstGeom>
                <a:noFill/>
                <a:ln w="9525">
                  <a:noFill/>
                  <a:miter lim="800000"/>
                  <a:headEnd/>
                  <a:tailEnd/>
                </a:ln>
              </p:spPr>
            </p:pic>
            <p:sp>
              <p:nvSpPr>
                <p:cNvPr id="16" name="Rectangle 15"/>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32805" y="4099843"/>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19" name="Rectangle 18"/>
                <p:cNvSpPr/>
                <p:nvPr/>
              </p:nvSpPr>
              <p:spPr>
                <a:xfrm>
                  <a:off x="332656" y="4644008"/>
                  <a:ext cx="4896544"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20" name="Rectangle 19"/>
                <p:cNvSpPr/>
                <p:nvPr/>
              </p:nvSpPr>
              <p:spPr>
                <a:xfrm>
                  <a:off x="260648" y="591888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21" name="Rectangle 20"/>
                <p:cNvSpPr/>
                <p:nvPr/>
              </p:nvSpPr>
              <p:spPr>
                <a:xfrm>
                  <a:off x="1196752" y="5921309"/>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22" name="Rectangle 21"/>
                <p:cNvSpPr/>
                <p:nvPr/>
              </p:nvSpPr>
              <p:spPr>
                <a:xfrm>
                  <a:off x="311390" y="594015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212</a:t>
                  </a:r>
                  <a:endParaRPr lang="en-GB" sz="1100" b="1" dirty="0">
                    <a:solidFill>
                      <a:schemeClr val="bg1">
                        <a:lumMod val="50000"/>
                      </a:schemeClr>
                    </a:solidFill>
                  </a:endParaRPr>
                </a:p>
              </p:txBody>
            </p:sp>
            <p:sp>
              <p:nvSpPr>
                <p:cNvPr id="23" name="Rectangle 22"/>
                <p:cNvSpPr/>
                <p:nvPr/>
              </p:nvSpPr>
              <p:spPr>
                <a:xfrm>
                  <a:off x="1091137" y="594015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101</a:t>
                  </a:r>
                  <a:endParaRPr lang="en-GB" sz="1100" b="1" dirty="0">
                    <a:solidFill>
                      <a:schemeClr val="bg1">
                        <a:lumMod val="50000"/>
                      </a:schemeClr>
                    </a:solidFill>
                  </a:endParaRPr>
                </a:p>
              </p:txBody>
            </p:sp>
          </p:grpSp>
          <p:pic>
            <p:nvPicPr>
              <p:cNvPr id="13" name="Picture 8"/>
              <p:cNvPicPr>
                <a:picLocks noChangeAspect="1" noChangeArrowheads="1"/>
              </p:cNvPicPr>
              <p:nvPr/>
            </p:nvPicPr>
            <p:blipFill>
              <a:blip r:embed="rId6" cstate="print"/>
              <a:srcRect/>
              <a:stretch>
                <a:fillRect/>
              </a:stretch>
            </p:blipFill>
            <p:spPr bwMode="auto">
              <a:xfrm>
                <a:off x="1844824" y="4104134"/>
                <a:ext cx="314325" cy="323850"/>
              </a:xfrm>
              <a:prstGeom prst="rect">
                <a:avLst/>
              </a:prstGeom>
              <a:noFill/>
              <a:ln w="9525">
                <a:noFill/>
                <a:miter lim="800000"/>
                <a:headEnd/>
                <a:tailEnd/>
              </a:ln>
            </p:spPr>
          </p:pic>
          <p:sp>
            <p:nvSpPr>
              <p:cNvPr id="14" name="Rectangle 13"/>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Rectangle 36"/>
            <p:cNvSpPr/>
            <p:nvPr/>
          </p:nvSpPr>
          <p:spPr>
            <a:xfrm>
              <a:off x="353922" y="2587675"/>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39"/>
          <p:cNvGrpSpPr/>
          <p:nvPr/>
        </p:nvGrpSpPr>
        <p:grpSpPr>
          <a:xfrm>
            <a:off x="1052736" y="4716016"/>
            <a:ext cx="5688632" cy="2088232"/>
            <a:chOff x="1052736" y="4932040"/>
            <a:chExt cx="5688632" cy="2088232"/>
          </a:xfrm>
        </p:grpSpPr>
        <p:grpSp>
          <p:nvGrpSpPr>
            <p:cNvPr id="10" name="Group 23"/>
            <p:cNvGrpSpPr/>
            <p:nvPr/>
          </p:nvGrpSpPr>
          <p:grpSpPr>
            <a:xfrm>
              <a:off x="1052736" y="4932040"/>
              <a:ext cx="5688632" cy="2088232"/>
              <a:chOff x="188640" y="3923928"/>
              <a:chExt cx="5256584" cy="2304256"/>
            </a:xfrm>
          </p:grpSpPr>
          <p:grpSp>
            <p:nvGrpSpPr>
              <p:cNvPr id="11" name="Group 24"/>
              <p:cNvGrpSpPr/>
              <p:nvPr/>
            </p:nvGrpSpPr>
            <p:grpSpPr>
              <a:xfrm>
                <a:off x="188640" y="3923928"/>
                <a:ext cx="5256584" cy="2304256"/>
                <a:chOff x="188640" y="3923928"/>
                <a:chExt cx="5256584" cy="2304256"/>
              </a:xfrm>
            </p:grpSpPr>
            <p:pic>
              <p:nvPicPr>
                <p:cNvPr id="28" name="Picture 5"/>
                <p:cNvPicPr>
                  <a:picLocks noChangeAspect="1" noChangeArrowheads="1"/>
                </p:cNvPicPr>
                <p:nvPr/>
              </p:nvPicPr>
              <p:blipFill>
                <a:blip r:embed="rId5" cstate="print"/>
                <a:srcRect/>
                <a:stretch>
                  <a:fillRect/>
                </a:stretch>
              </p:blipFill>
              <p:spPr bwMode="auto">
                <a:xfrm>
                  <a:off x="188640" y="3923928"/>
                  <a:ext cx="5256584" cy="2304256"/>
                </a:xfrm>
                <a:prstGeom prst="rect">
                  <a:avLst/>
                </a:prstGeom>
                <a:noFill/>
                <a:ln w="9525">
                  <a:noFill/>
                  <a:miter lim="800000"/>
                  <a:headEnd/>
                  <a:tailEnd/>
                </a:ln>
              </p:spPr>
            </p:pic>
            <p:sp>
              <p:nvSpPr>
                <p:cNvPr id="29" name="Rectangle 28"/>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692696" y="4067944"/>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32" name="Rectangle 31"/>
                <p:cNvSpPr/>
                <p:nvPr/>
              </p:nvSpPr>
              <p:spPr>
                <a:xfrm>
                  <a:off x="332656" y="4644008"/>
                  <a:ext cx="4896544"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33" name="Rectangle 32"/>
                <p:cNvSpPr/>
                <p:nvPr/>
              </p:nvSpPr>
              <p:spPr>
                <a:xfrm>
                  <a:off x="260648" y="579613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34" name="Rectangle 33"/>
                <p:cNvSpPr/>
                <p:nvPr/>
              </p:nvSpPr>
              <p:spPr>
                <a:xfrm>
                  <a:off x="1196752" y="579613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35" name="Rectangle 34"/>
                <p:cNvSpPr/>
                <p:nvPr/>
              </p:nvSpPr>
              <p:spPr>
                <a:xfrm>
                  <a:off x="311390" y="581740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189</a:t>
                  </a:r>
                  <a:endParaRPr lang="en-GB" sz="1100" b="1" dirty="0">
                    <a:solidFill>
                      <a:schemeClr val="bg1">
                        <a:lumMod val="50000"/>
                      </a:schemeClr>
                    </a:solidFill>
                  </a:endParaRPr>
                </a:p>
              </p:txBody>
            </p:sp>
            <p:sp>
              <p:nvSpPr>
                <p:cNvPr id="36" name="Rectangle 35"/>
                <p:cNvSpPr/>
                <p:nvPr/>
              </p:nvSpPr>
              <p:spPr>
                <a:xfrm>
                  <a:off x="1124744" y="5814979"/>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78</a:t>
                  </a:r>
                  <a:endParaRPr lang="en-GB" sz="1100" b="1" dirty="0">
                    <a:solidFill>
                      <a:schemeClr val="bg1">
                        <a:lumMod val="50000"/>
                      </a:schemeClr>
                    </a:solidFill>
                  </a:endParaRPr>
                </a:p>
              </p:txBody>
            </p:sp>
          </p:grpSp>
          <p:pic>
            <p:nvPicPr>
              <p:cNvPr id="26" name="Picture 8"/>
              <p:cNvPicPr>
                <a:picLocks noChangeAspect="1" noChangeArrowheads="1"/>
              </p:cNvPicPr>
              <p:nvPr/>
            </p:nvPicPr>
            <p:blipFill>
              <a:blip r:embed="rId6" cstate="print"/>
              <a:srcRect/>
              <a:stretch>
                <a:fillRect/>
              </a:stretch>
            </p:blipFill>
            <p:spPr bwMode="auto">
              <a:xfrm>
                <a:off x="1751550" y="4072235"/>
                <a:ext cx="314325" cy="323850"/>
              </a:xfrm>
              <a:prstGeom prst="rect">
                <a:avLst/>
              </a:prstGeom>
              <a:noFill/>
              <a:ln w="9525">
                <a:noFill/>
                <a:miter lim="800000"/>
                <a:headEnd/>
                <a:tailEnd/>
              </a:ln>
            </p:spPr>
          </p:pic>
          <p:sp>
            <p:nvSpPr>
              <p:cNvPr id="27" name="Rectangle 26"/>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Rectangle 37"/>
            <p:cNvSpPr/>
            <p:nvPr/>
          </p:nvSpPr>
          <p:spPr>
            <a:xfrm>
              <a:off x="1164853" y="5126798"/>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 name="TextBox 40"/>
          <p:cNvSpPr txBox="1"/>
          <p:nvPr/>
        </p:nvSpPr>
        <p:spPr>
          <a:xfrm rot="5400000">
            <a:off x="6113113" y="3153158"/>
            <a:ext cx="761747" cy="369332"/>
          </a:xfrm>
          <a:prstGeom prst="rect">
            <a:avLst/>
          </a:prstGeom>
          <a:noFill/>
        </p:spPr>
        <p:txBody>
          <a:bodyPr wrap="none" rtlCol="0">
            <a:spAutoFit/>
          </a:bodyPr>
          <a:lstStyle/>
          <a:p>
            <a:r>
              <a:rPr lang="en-GB" dirty="0" smtClean="0">
                <a:latin typeface="Comic Sans MS" pitchFamily="66" charset="0"/>
              </a:rPr>
              <a:t>Reply</a:t>
            </a:r>
            <a:endParaRPr lang="en-GB" dirty="0">
              <a:latin typeface="Comic Sans MS" pitchFamily="66" charset="0"/>
            </a:endParaRPr>
          </a:p>
        </p:txBody>
      </p:sp>
      <p:sp>
        <p:nvSpPr>
          <p:cNvPr id="42" name="TextBox 41"/>
          <p:cNvSpPr txBox="1"/>
          <p:nvPr/>
        </p:nvSpPr>
        <p:spPr>
          <a:xfrm rot="16200000">
            <a:off x="273195" y="5632303"/>
            <a:ext cx="1189749" cy="369332"/>
          </a:xfrm>
          <a:prstGeom prst="rect">
            <a:avLst/>
          </a:prstGeom>
          <a:noFill/>
        </p:spPr>
        <p:txBody>
          <a:bodyPr wrap="none" rtlCol="0">
            <a:spAutoFit/>
          </a:bodyPr>
          <a:lstStyle/>
          <a:p>
            <a:r>
              <a:rPr lang="en-GB" dirty="0" smtClean="0">
                <a:latin typeface="Comic Sans MS" pitchFamily="66" charset="0"/>
              </a:rPr>
              <a:t>Re-write </a:t>
            </a:r>
            <a:endParaRPr lang="en-GB" dirty="0">
              <a:latin typeface="Comic Sans MS" pitchFamily="66" charset="0"/>
            </a:endParaRPr>
          </a:p>
        </p:txBody>
      </p:sp>
      <p:grpSp>
        <p:nvGrpSpPr>
          <p:cNvPr id="12" name="Group 42"/>
          <p:cNvGrpSpPr/>
          <p:nvPr/>
        </p:nvGrpSpPr>
        <p:grpSpPr>
          <a:xfrm>
            <a:off x="1556792" y="6948264"/>
            <a:ext cx="5157192" cy="2088232"/>
            <a:chOff x="1052736" y="4932040"/>
            <a:chExt cx="5688632" cy="2088232"/>
          </a:xfrm>
        </p:grpSpPr>
        <p:grpSp>
          <p:nvGrpSpPr>
            <p:cNvPr id="18" name="Group 23"/>
            <p:cNvGrpSpPr/>
            <p:nvPr/>
          </p:nvGrpSpPr>
          <p:grpSpPr>
            <a:xfrm>
              <a:off x="1052736" y="4932040"/>
              <a:ext cx="5688632" cy="2088232"/>
              <a:chOff x="188640" y="3923928"/>
              <a:chExt cx="5256584" cy="2304256"/>
            </a:xfrm>
          </p:grpSpPr>
          <p:grpSp>
            <p:nvGrpSpPr>
              <p:cNvPr id="24" name="Group 24"/>
              <p:cNvGrpSpPr/>
              <p:nvPr/>
            </p:nvGrpSpPr>
            <p:grpSpPr>
              <a:xfrm>
                <a:off x="188640" y="3923928"/>
                <a:ext cx="5256584" cy="2304256"/>
                <a:chOff x="188640" y="3923928"/>
                <a:chExt cx="5256584" cy="2304256"/>
              </a:xfrm>
            </p:grpSpPr>
            <p:pic>
              <p:nvPicPr>
                <p:cNvPr id="49" name="Picture 5"/>
                <p:cNvPicPr>
                  <a:picLocks noChangeAspect="1" noChangeArrowheads="1"/>
                </p:cNvPicPr>
                <p:nvPr/>
              </p:nvPicPr>
              <p:blipFill>
                <a:blip r:embed="rId5" cstate="print"/>
                <a:srcRect/>
                <a:stretch>
                  <a:fillRect/>
                </a:stretch>
              </p:blipFill>
              <p:spPr bwMode="auto">
                <a:xfrm>
                  <a:off x="188640" y="3923928"/>
                  <a:ext cx="5256584" cy="2304256"/>
                </a:xfrm>
                <a:prstGeom prst="rect">
                  <a:avLst/>
                </a:prstGeom>
                <a:noFill/>
                <a:ln w="9525">
                  <a:noFill/>
                  <a:miter lim="800000"/>
                  <a:headEnd/>
                  <a:tailEnd/>
                </a:ln>
              </p:spPr>
            </p:pic>
            <p:sp>
              <p:nvSpPr>
                <p:cNvPr id="50" name="Rectangle 49"/>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692696" y="4067944"/>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52" name="Rectangle 51"/>
                <p:cNvSpPr/>
                <p:nvPr/>
              </p:nvSpPr>
              <p:spPr>
                <a:xfrm>
                  <a:off x="332656" y="4644008"/>
                  <a:ext cx="4896544"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53" name="Rectangle 52"/>
                <p:cNvSpPr/>
                <p:nvPr/>
              </p:nvSpPr>
              <p:spPr>
                <a:xfrm>
                  <a:off x="260648" y="579613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54" name="Rectangle 53"/>
                <p:cNvSpPr/>
                <p:nvPr/>
              </p:nvSpPr>
              <p:spPr>
                <a:xfrm>
                  <a:off x="1196752" y="579613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55" name="Rectangle 54"/>
                <p:cNvSpPr/>
                <p:nvPr/>
              </p:nvSpPr>
              <p:spPr>
                <a:xfrm>
                  <a:off x="311390" y="581740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189</a:t>
                  </a:r>
                  <a:endParaRPr lang="en-GB" sz="1100" b="1" dirty="0">
                    <a:solidFill>
                      <a:schemeClr val="bg1">
                        <a:lumMod val="50000"/>
                      </a:schemeClr>
                    </a:solidFill>
                  </a:endParaRPr>
                </a:p>
              </p:txBody>
            </p:sp>
            <p:sp>
              <p:nvSpPr>
                <p:cNvPr id="56" name="Rectangle 55"/>
                <p:cNvSpPr/>
                <p:nvPr/>
              </p:nvSpPr>
              <p:spPr>
                <a:xfrm>
                  <a:off x="1124744" y="5814979"/>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78</a:t>
                  </a:r>
                  <a:endParaRPr lang="en-GB" sz="1100" b="1" dirty="0">
                    <a:solidFill>
                      <a:schemeClr val="bg1">
                        <a:lumMod val="50000"/>
                      </a:schemeClr>
                    </a:solidFill>
                  </a:endParaRPr>
                </a:p>
              </p:txBody>
            </p:sp>
          </p:grpSp>
          <p:pic>
            <p:nvPicPr>
              <p:cNvPr id="47" name="Picture 8"/>
              <p:cNvPicPr>
                <a:picLocks noChangeAspect="1" noChangeArrowheads="1"/>
              </p:cNvPicPr>
              <p:nvPr/>
            </p:nvPicPr>
            <p:blipFill>
              <a:blip r:embed="rId6" cstate="print"/>
              <a:srcRect/>
              <a:stretch>
                <a:fillRect/>
              </a:stretch>
            </p:blipFill>
            <p:spPr bwMode="auto">
              <a:xfrm>
                <a:off x="1751550" y="4072235"/>
                <a:ext cx="314325" cy="323850"/>
              </a:xfrm>
              <a:prstGeom prst="rect">
                <a:avLst/>
              </a:prstGeom>
              <a:noFill/>
              <a:ln w="9525">
                <a:noFill/>
                <a:miter lim="800000"/>
                <a:headEnd/>
                <a:tailEnd/>
              </a:ln>
            </p:spPr>
          </p:pic>
          <p:sp>
            <p:nvSpPr>
              <p:cNvPr id="48" name="Rectangle 47"/>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Rectangle 44"/>
            <p:cNvSpPr/>
            <p:nvPr/>
          </p:nvSpPr>
          <p:spPr>
            <a:xfrm>
              <a:off x="1164853" y="5126798"/>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Rectangle 56"/>
          <p:cNvSpPr/>
          <p:nvPr/>
        </p:nvSpPr>
        <p:spPr>
          <a:xfrm>
            <a:off x="144016" y="7524328"/>
            <a:ext cx="1412776" cy="144016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latin typeface="Comic Sans MS" pitchFamily="66" charset="0"/>
              </a:rPr>
              <a:t>This space has been left blank for you to find your own celebrity who commits crimes against grammar.  </a:t>
            </a:r>
            <a:endParaRPr lang="en-GB" sz="1200" dirty="0">
              <a:latin typeface="Comic Sans MS" pitchFamily="66" charset="0"/>
            </a:endParaRPr>
          </a:p>
        </p:txBody>
      </p:sp>
      <p:sp>
        <p:nvSpPr>
          <p:cNvPr id="58" name="Bent-Up Arrow 57"/>
          <p:cNvSpPr/>
          <p:nvPr/>
        </p:nvSpPr>
        <p:spPr>
          <a:xfrm rot="16200000" flipV="1">
            <a:off x="692696" y="6660232"/>
            <a:ext cx="504056" cy="1224136"/>
          </a:xfrm>
          <a:prstGeom prst="bentUpArrow">
            <a:avLst>
              <a:gd name="adj1" fmla="val 36358"/>
              <a:gd name="adj2" fmla="val 38926"/>
              <a:gd name="adj3" fmla="val 50000"/>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58"/>
          <p:cNvPicPr/>
          <p:nvPr/>
        </p:nvPicPr>
        <p:blipFill>
          <a:blip r:embed="rId7" cstate="print"/>
          <a:srcRect l="42211" t="49704" r="20563" b="38166"/>
          <a:stretch>
            <a:fillRect/>
          </a:stretch>
        </p:blipFill>
        <p:spPr bwMode="auto">
          <a:xfrm>
            <a:off x="2060848" y="827585"/>
            <a:ext cx="4608512" cy="1008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trouk2.files.wordpress.com/2013/05/semicolon.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924974" y="107504"/>
            <a:ext cx="1820875" cy="1008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188640" y="251520"/>
            <a:ext cx="4680520" cy="646331"/>
          </a:xfrm>
          <a:prstGeom prst="rect">
            <a:avLst/>
          </a:prstGeom>
          <a:noFill/>
        </p:spPr>
        <p:txBody>
          <a:bodyPr wrap="square" rtlCol="0">
            <a:spAutoFit/>
          </a:bodyPr>
          <a:lstStyle/>
          <a:p>
            <a:r>
              <a:rPr lang="en-GB" dirty="0" smtClean="0">
                <a:latin typeface="Comic Sans MS" pitchFamily="66" charset="0"/>
              </a:rPr>
              <a:t>What is a semicolon? And how do we use one correctly? </a:t>
            </a:r>
            <a:endParaRPr lang="en-GB" dirty="0">
              <a:latin typeface="Comic Sans MS" pitchFamily="66" charset="0"/>
            </a:endParaRPr>
          </a:p>
        </p:txBody>
      </p:sp>
      <p:sp>
        <p:nvSpPr>
          <p:cNvPr id="8" name="TextBox 7"/>
          <p:cNvSpPr txBox="1"/>
          <p:nvPr/>
        </p:nvSpPr>
        <p:spPr>
          <a:xfrm>
            <a:off x="188641" y="879847"/>
            <a:ext cx="4536504" cy="954107"/>
          </a:xfrm>
          <a:prstGeom prst="rect">
            <a:avLst/>
          </a:prstGeom>
          <a:noFill/>
        </p:spPr>
        <p:txBody>
          <a:bodyPr wrap="square" rtlCol="0">
            <a:spAutoFit/>
          </a:bodyPr>
          <a:lstStyle/>
          <a:p>
            <a:r>
              <a:rPr lang="en-GB" sz="1400" dirty="0" smtClean="0">
                <a:solidFill>
                  <a:srgbClr val="00B0F0"/>
                </a:solidFill>
                <a:latin typeface="Comic Sans MS" pitchFamily="66" charset="0"/>
              </a:rPr>
              <a:t>A semi colon can be used in several ways but it must be used correctly.  We are going to look at how and where to use a semicolon correctly. </a:t>
            </a:r>
          </a:p>
          <a:p>
            <a:endParaRPr lang="en-GB" sz="1400" dirty="0">
              <a:solidFill>
                <a:srgbClr val="00B0F0"/>
              </a:solidFill>
              <a:latin typeface="Comic Sans MS" pitchFamily="66" charset="0"/>
            </a:endParaRPr>
          </a:p>
        </p:txBody>
      </p:sp>
      <p:sp>
        <p:nvSpPr>
          <p:cNvPr id="7" name="Rectangle 6"/>
          <p:cNvSpPr/>
          <p:nvPr/>
        </p:nvSpPr>
        <p:spPr>
          <a:xfrm>
            <a:off x="296652" y="1691680"/>
            <a:ext cx="6264696" cy="2448272"/>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smtClean="0">
                <a:solidFill>
                  <a:schemeClr val="tx1"/>
                </a:solidFill>
                <a:latin typeface="Comic Sans MS" pitchFamily="66" charset="0"/>
              </a:rPr>
              <a:t>The main way to use a semicolon is to join two main clauses together. </a:t>
            </a:r>
          </a:p>
          <a:p>
            <a:pPr algn="ctr"/>
            <a:endParaRPr lang="en-GB" sz="1200" dirty="0">
              <a:solidFill>
                <a:srgbClr val="006600"/>
              </a:solidFill>
              <a:latin typeface="Comic Sans MS" pitchFamily="66" charset="0"/>
            </a:endParaRPr>
          </a:p>
          <a:p>
            <a:pPr algn="ctr"/>
            <a:r>
              <a:rPr lang="en-GB" sz="1200" dirty="0" smtClean="0">
                <a:solidFill>
                  <a:srgbClr val="FF0000"/>
                </a:solidFill>
                <a:latin typeface="Comic Sans MS" pitchFamily="66" charset="0"/>
              </a:rPr>
              <a:t>The stars shone brightly in the sky. The sky was a dark, inky blue. </a:t>
            </a:r>
          </a:p>
          <a:p>
            <a:pPr algn="ctr"/>
            <a:endParaRPr lang="en-GB" sz="1200" dirty="0">
              <a:solidFill>
                <a:srgbClr val="006600"/>
              </a:solidFill>
              <a:latin typeface="Comic Sans MS" pitchFamily="66" charset="0"/>
            </a:endParaRPr>
          </a:p>
          <a:p>
            <a:r>
              <a:rPr lang="en-GB" sz="1200" dirty="0" smtClean="0">
                <a:solidFill>
                  <a:schemeClr val="tx1"/>
                </a:solidFill>
                <a:latin typeface="Comic Sans MS" pitchFamily="66" charset="0"/>
              </a:rPr>
              <a:t>You can remove the full stop and put in a semicolon and it will still make sense. You could also use a semicolon in the place of a connective such as </a:t>
            </a:r>
            <a:r>
              <a:rPr lang="en-GB" sz="1200" i="1" dirty="0" smtClean="0">
                <a:solidFill>
                  <a:schemeClr val="tx1"/>
                </a:solidFill>
                <a:latin typeface="Comic Sans MS" pitchFamily="66" charset="0"/>
              </a:rPr>
              <a:t>and. </a:t>
            </a:r>
          </a:p>
          <a:p>
            <a:endParaRPr lang="en-GB" sz="1200" i="1" dirty="0">
              <a:solidFill>
                <a:schemeClr val="tx1"/>
              </a:solidFill>
              <a:latin typeface="Comic Sans MS" pitchFamily="66" charset="0"/>
            </a:endParaRPr>
          </a:p>
          <a:p>
            <a:r>
              <a:rPr lang="en-GB" sz="1200" dirty="0" smtClean="0">
                <a:solidFill>
                  <a:schemeClr val="tx1"/>
                </a:solidFill>
                <a:latin typeface="Comic Sans MS" pitchFamily="66" charset="0"/>
              </a:rPr>
              <a:t>Semicolons </a:t>
            </a:r>
            <a:r>
              <a:rPr lang="en-GB" sz="1200" dirty="0">
                <a:solidFill>
                  <a:schemeClr val="tx1"/>
                </a:solidFill>
                <a:latin typeface="Comic Sans MS" pitchFamily="66" charset="0"/>
              </a:rPr>
              <a:t>should also be used to join two sentences that are </a:t>
            </a:r>
            <a:r>
              <a:rPr lang="en-GB" sz="1200" dirty="0" smtClean="0">
                <a:solidFill>
                  <a:schemeClr val="tx1"/>
                </a:solidFill>
                <a:latin typeface="Comic Sans MS" pitchFamily="66" charset="0"/>
              </a:rPr>
              <a:t>either, </a:t>
            </a:r>
            <a:r>
              <a:rPr lang="en-GB" sz="1200" dirty="0">
                <a:solidFill>
                  <a:schemeClr val="tx1"/>
                </a:solidFill>
                <a:latin typeface="Comic Sans MS" pitchFamily="66" charset="0"/>
              </a:rPr>
              <a:t>linked together or if you are trying to show a real comparison</a:t>
            </a:r>
            <a:r>
              <a:rPr lang="en-GB" sz="1200" dirty="0" smtClean="0">
                <a:solidFill>
                  <a:schemeClr val="tx1"/>
                </a:solidFill>
                <a:latin typeface="Comic Sans MS" pitchFamily="66" charset="0"/>
              </a:rPr>
              <a:t>.</a:t>
            </a:r>
          </a:p>
          <a:p>
            <a:r>
              <a:rPr lang="en-GB" sz="1200" dirty="0" smtClean="0">
                <a:solidFill>
                  <a:schemeClr val="tx1"/>
                </a:solidFill>
                <a:latin typeface="Comic Sans MS" pitchFamily="66" charset="0"/>
              </a:rPr>
              <a:t>Don’t forget to change your capital letter at the beginning of the next sentence when you add your semicolon. </a:t>
            </a:r>
            <a:endParaRPr lang="en-GB" sz="1200" dirty="0">
              <a:solidFill>
                <a:srgbClr val="FF0000"/>
              </a:solidFill>
              <a:latin typeface="Comic Sans MS" pitchFamily="66" charset="0"/>
            </a:endParaRPr>
          </a:p>
          <a:p>
            <a:pPr algn="ctr"/>
            <a:endParaRPr lang="en-GB" sz="800" dirty="0">
              <a:solidFill>
                <a:schemeClr val="tx1"/>
              </a:solidFill>
              <a:latin typeface="Comic Sans MS" pitchFamily="66" charset="0"/>
            </a:endParaRPr>
          </a:p>
          <a:p>
            <a:pPr algn="ctr"/>
            <a:r>
              <a:rPr lang="en-GB" sz="1200" dirty="0" smtClean="0">
                <a:solidFill>
                  <a:srgbClr val="006600"/>
                </a:solidFill>
                <a:latin typeface="Comic Sans MS" pitchFamily="66" charset="0"/>
              </a:rPr>
              <a:t>The stars shone brightly in the sky; the sky was a dark, inky blue. </a:t>
            </a:r>
            <a:endParaRPr lang="en-GB" sz="1200" dirty="0">
              <a:solidFill>
                <a:srgbClr val="006600"/>
              </a:solidFill>
              <a:latin typeface="Comic Sans MS" pitchFamily="66" charset="0"/>
            </a:endParaRPr>
          </a:p>
        </p:txBody>
      </p:sp>
      <p:sp>
        <p:nvSpPr>
          <p:cNvPr id="9" name="Rectangle 8"/>
          <p:cNvSpPr/>
          <p:nvPr/>
        </p:nvSpPr>
        <p:spPr>
          <a:xfrm>
            <a:off x="908720" y="4211960"/>
            <a:ext cx="5652628" cy="57606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a:r>
              <a:rPr lang="en-GB" sz="1200" dirty="0" smtClean="0">
                <a:solidFill>
                  <a:schemeClr val="tx1"/>
                </a:solidFill>
                <a:latin typeface="Comic Sans MS" pitchFamily="66" charset="0"/>
              </a:rPr>
              <a:t>Hazard: </a:t>
            </a:r>
            <a:r>
              <a:rPr lang="en-GB" sz="1200" u="sng" dirty="0" smtClean="0">
                <a:solidFill>
                  <a:schemeClr val="tx1"/>
                </a:solidFill>
                <a:latin typeface="Comic Sans MS" pitchFamily="66" charset="0"/>
              </a:rPr>
              <a:t>Never</a:t>
            </a:r>
            <a:r>
              <a:rPr lang="en-GB" sz="1200" dirty="0" smtClean="0">
                <a:solidFill>
                  <a:schemeClr val="tx1"/>
                </a:solidFill>
                <a:latin typeface="Comic Sans MS" pitchFamily="66" charset="0"/>
              </a:rPr>
              <a:t> use a semicolon with a conjunction (but, so, or, nor, for, yet – save that for your comma)</a:t>
            </a:r>
            <a:r>
              <a:rPr lang="en-GB" sz="1200" u="sng" dirty="0" smtClean="0">
                <a:solidFill>
                  <a:schemeClr val="tx1"/>
                </a:solidFill>
                <a:latin typeface="Comic Sans MS" pitchFamily="66" charset="0"/>
              </a:rPr>
              <a:t> </a:t>
            </a:r>
            <a:endParaRPr lang="en-GB" sz="1200" dirty="0">
              <a:solidFill>
                <a:schemeClr val="tx1"/>
              </a:solidFill>
              <a:latin typeface="Comic Sans MS" pitchFamily="66" charset="0"/>
            </a:endParaRPr>
          </a:p>
        </p:txBody>
      </p:sp>
      <p:pic>
        <p:nvPicPr>
          <p:cNvPr id="1028" name="Picture 4" descr="http://openclipart.org/image/800px/svg_to_png/14423/h0us3s_Signs_Hazard_Warning_4.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3411" y="3779912"/>
            <a:ext cx="1253755" cy="1104872"/>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tangle 12"/>
          <p:cNvSpPr/>
          <p:nvPr/>
        </p:nvSpPr>
        <p:spPr>
          <a:xfrm>
            <a:off x="296652" y="5578370"/>
            <a:ext cx="6264696" cy="1225878"/>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smtClean="0">
                <a:solidFill>
                  <a:schemeClr val="tx1"/>
                </a:solidFill>
                <a:latin typeface="Comic Sans MS" pitchFamily="66" charset="0"/>
              </a:rPr>
              <a:t>You can also use a semicolon to create a list where you need to use a comma in a different capacity, for example when you need to use a comma to separate two places – I travelled to London, England; New York, USA; Paris, France; and Rome, Italy. </a:t>
            </a:r>
            <a:endParaRPr lang="en-GB" sz="1200" dirty="0">
              <a:solidFill>
                <a:srgbClr val="FF0000"/>
              </a:solidFill>
              <a:latin typeface="Comic Sans MS" pitchFamily="66" charset="0"/>
            </a:endParaRPr>
          </a:p>
        </p:txBody>
      </p:sp>
      <p:pic>
        <p:nvPicPr>
          <p:cNvPr id="1030" name="Picture 6" descr="http://theaterconnects2.files.wordpress.com/2011/08/superpower.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67791" y="5076056"/>
            <a:ext cx="596913" cy="713834"/>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620688" y="5169550"/>
            <a:ext cx="3490058" cy="338554"/>
          </a:xfrm>
          <a:prstGeom prst="rect">
            <a:avLst/>
          </a:prstGeom>
          <a:noFill/>
        </p:spPr>
        <p:txBody>
          <a:bodyPr wrap="none" rtlCol="0">
            <a:spAutoFit/>
          </a:bodyPr>
          <a:lstStyle/>
          <a:p>
            <a:r>
              <a:rPr lang="en-GB" sz="1600" dirty="0" smtClean="0">
                <a:latin typeface="Comic Sans MS" pitchFamily="66" charset="0"/>
              </a:rPr>
              <a:t>Use a semi colon as a super-comma</a:t>
            </a:r>
            <a:endParaRPr lang="en-GB" sz="1600" dirty="0">
              <a:latin typeface="Comic Sans MS" pitchFamily="66" charset="0"/>
            </a:endParaRPr>
          </a:p>
        </p:txBody>
      </p:sp>
      <p:sp>
        <p:nvSpPr>
          <p:cNvPr id="11" name="Rectangle 10"/>
          <p:cNvSpPr/>
          <p:nvPr/>
        </p:nvSpPr>
        <p:spPr>
          <a:xfrm>
            <a:off x="298658" y="7308304"/>
            <a:ext cx="6264696" cy="1656184"/>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smtClean="0">
                <a:solidFill>
                  <a:schemeClr val="tx1"/>
                </a:solidFill>
                <a:latin typeface="Comic Sans MS" pitchFamily="66" charset="0"/>
              </a:rPr>
              <a:t>You can extend the skills from the first box and join two complex sentences together. </a:t>
            </a:r>
          </a:p>
          <a:p>
            <a:endParaRPr lang="en-GB" sz="1200" dirty="0" smtClean="0">
              <a:solidFill>
                <a:schemeClr val="tx1"/>
              </a:solidFill>
              <a:latin typeface="Comic Sans MS" pitchFamily="66" charset="0"/>
            </a:endParaRPr>
          </a:p>
          <a:p>
            <a:r>
              <a:rPr lang="en-GB" sz="1200" dirty="0" smtClean="0">
                <a:solidFill>
                  <a:srgbClr val="FF0000"/>
                </a:solidFill>
                <a:latin typeface="Comic Sans MS" pitchFamily="66" charset="0"/>
              </a:rPr>
              <a:t>Dashing through the rain, the cloaked man slipped on the shimmering paving stone. The silver car darted by, splashing the man as he ran hurriedly.  </a:t>
            </a:r>
            <a:r>
              <a:rPr lang="en-GB" sz="1200" dirty="0" smtClean="0">
                <a:solidFill>
                  <a:schemeClr val="tx1"/>
                </a:solidFill>
                <a:latin typeface="Comic Sans MS" pitchFamily="66" charset="0"/>
              </a:rPr>
              <a:t>Turns into...</a:t>
            </a:r>
          </a:p>
          <a:p>
            <a:endParaRPr lang="en-GB" sz="1200" dirty="0" smtClean="0">
              <a:solidFill>
                <a:schemeClr val="tx1"/>
              </a:solidFill>
              <a:latin typeface="Comic Sans MS" pitchFamily="66" charset="0"/>
            </a:endParaRPr>
          </a:p>
          <a:p>
            <a:r>
              <a:rPr lang="en-GB" sz="1200" dirty="0" smtClean="0">
                <a:solidFill>
                  <a:srgbClr val="006600"/>
                </a:solidFill>
                <a:latin typeface="Comic Sans MS" pitchFamily="66" charset="0"/>
              </a:rPr>
              <a:t>Dashing through the rain, the cloaked man slipped on the shimmering paving stone; the silver car darted by, splashing the man as he ran hurriedly. </a:t>
            </a:r>
            <a:endParaRPr lang="en-GB" sz="1200" dirty="0">
              <a:solidFill>
                <a:srgbClr val="006600"/>
              </a:solidFill>
              <a:latin typeface="Comic Sans MS" pitchFamily="66" charset="0"/>
            </a:endParaRPr>
          </a:p>
        </p:txBody>
      </p:sp>
      <p:sp>
        <p:nvSpPr>
          <p:cNvPr id="14" name="TextBox 13"/>
          <p:cNvSpPr txBox="1"/>
          <p:nvPr/>
        </p:nvSpPr>
        <p:spPr>
          <a:xfrm>
            <a:off x="216847" y="6969750"/>
            <a:ext cx="3788217" cy="338554"/>
          </a:xfrm>
          <a:prstGeom prst="rect">
            <a:avLst/>
          </a:prstGeom>
          <a:noFill/>
        </p:spPr>
        <p:txBody>
          <a:bodyPr wrap="none" rtlCol="0">
            <a:spAutoFit/>
          </a:bodyPr>
          <a:lstStyle/>
          <a:p>
            <a:r>
              <a:rPr lang="en-GB" sz="1600" dirty="0" smtClean="0">
                <a:latin typeface="Comic Sans MS" pitchFamily="66" charset="0"/>
              </a:rPr>
              <a:t>Use a semi colon for a super sentence</a:t>
            </a:r>
            <a:endParaRPr lang="en-GB" sz="1600" dirty="0">
              <a:latin typeface="Comic Sans MS" pitchFamily="66" charset="0"/>
            </a:endParaRPr>
          </a:p>
        </p:txBody>
      </p:sp>
      <p:pic>
        <p:nvPicPr>
          <p:cNvPr id="32770" name="Picture 2" descr="http://www.lyngsat-logo.com/hires/dd/dea_super.png"/>
          <p:cNvPicPr>
            <a:picLocks noChangeAspect="1" noChangeArrowheads="1"/>
          </p:cNvPicPr>
          <p:nvPr/>
        </p:nvPicPr>
        <p:blipFill>
          <a:blip r:embed="rId5" cstate="print"/>
          <a:srcRect/>
          <a:stretch>
            <a:fillRect/>
          </a:stretch>
        </p:blipFill>
        <p:spPr bwMode="auto">
          <a:xfrm>
            <a:off x="5661248" y="6948264"/>
            <a:ext cx="1008112" cy="63683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92696" y="467544"/>
            <a:ext cx="5688632" cy="1152128"/>
          </a:xfrm>
          <a:prstGeom prst="rect">
            <a:avLst/>
          </a:prstGeom>
          <a:solidFill>
            <a:srgbClr val="D600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975" indent="1158875"/>
            <a:r>
              <a:rPr lang="en-GB" sz="1400" dirty="0" smtClean="0">
                <a:latin typeface="Comic Sans MS" pitchFamily="66" charset="0"/>
              </a:rPr>
              <a:t>Using the rules about semicolons on the previous page, write a short story using the items below and all different styles of semicolon. </a:t>
            </a:r>
            <a:endParaRPr lang="en-GB" sz="1400" dirty="0">
              <a:latin typeface="Comic Sans MS" pitchFamily="66" charset="0"/>
            </a:endParaRPr>
          </a:p>
        </p:txBody>
      </p:sp>
      <p:pic>
        <p:nvPicPr>
          <p:cNvPr id="31746" name="Picture 2" descr="http://fc07.deviantart.net/fs70/f/2010/325/3/8/show_me_your_skill_by_sonkurra-d33c6co.jpg"/>
          <p:cNvPicPr>
            <a:picLocks noChangeAspect="1" noChangeArrowheads="1"/>
          </p:cNvPicPr>
          <p:nvPr/>
        </p:nvPicPr>
        <p:blipFill>
          <a:blip r:embed="rId2" cstate="print"/>
          <a:srcRect l="15503" t="43783" r="17014" b="44541"/>
          <a:stretch>
            <a:fillRect/>
          </a:stretch>
        </p:blipFill>
        <p:spPr bwMode="auto">
          <a:xfrm>
            <a:off x="2564904" y="251520"/>
            <a:ext cx="3996448" cy="432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F:\Images\luggage_tag.jpg"/>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 xmlns:a14="http://schemas.microsoft.com/office/drawing/2010/main" val="0"/>
              </a:ext>
            </a:extLst>
          </a:blip>
          <a:srcRect/>
          <a:stretch>
            <a:fillRect/>
          </a:stretch>
        </p:blipFill>
        <p:spPr bwMode="auto">
          <a:xfrm>
            <a:off x="260648" y="107504"/>
            <a:ext cx="1990062" cy="1130828"/>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rot="21090093">
            <a:off x="564966" y="361627"/>
            <a:ext cx="1538131" cy="646331"/>
          </a:xfrm>
          <a:prstGeom prst="rect">
            <a:avLst/>
          </a:prstGeom>
          <a:noFill/>
        </p:spPr>
        <p:txBody>
          <a:bodyPr wrap="square" rtlCol="0">
            <a:spAutoFit/>
          </a:bodyPr>
          <a:lstStyle/>
          <a:p>
            <a:r>
              <a:rPr lang="en-GB" b="1" dirty="0" smtClean="0">
                <a:latin typeface="Comic Sans MS" pitchFamily="66" charset="0"/>
              </a:rPr>
              <a:t>Extended writing task </a:t>
            </a:r>
            <a:endParaRPr lang="en-GB" b="1" dirty="0">
              <a:latin typeface="Comic Sans MS" pitchFamily="66" charset="0"/>
            </a:endParaRPr>
          </a:p>
        </p:txBody>
      </p:sp>
      <p:pic>
        <p:nvPicPr>
          <p:cNvPr id="31748" name="Picture 4" descr="http://farm3.static.flickr.com/2363/1840803607_732b26819b.jpg"/>
          <p:cNvPicPr>
            <a:picLocks noChangeAspect="1" noChangeArrowheads="1"/>
          </p:cNvPicPr>
          <p:nvPr/>
        </p:nvPicPr>
        <p:blipFill>
          <a:blip r:embed="rId4" cstate="print"/>
          <a:srcRect/>
          <a:stretch>
            <a:fillRect/>
          </a:stretch>
        </p:blipFill>
        <p:spPr bwMode="auto">
          <a:xfrm>
            <a:off x="692696" y="1763688"/>
            <a:ext cx="936104" cy="934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750" name="Picture 6" descr="http://weight-loss-weight-loss.com/wp-content/uploads/2012/08/do-aerobics-to-help-you-lose-weight.jpg"/>
          <p:cNvPicPr>
            <a:picLocks noChangeAspect="1" noChangeArrowheads="1"/>
          </p:cNvPicPr>
          <p:nvPr/>
        </p:nvPicPr>
        <p:blipFill>
          <a:blip r:embed="rId5" cstate="print"/>
          <a:srcRect/>
          <a:stretch>
            <a:fillRect/>
          </a:stretch>
        </p:blipFill>
        <p:spPr bwMode="auto">
          <a:xfrm>
            <a:off x="1844823" y="1763688"/>
            <a:ext cx="1405963" cy="936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752" name="Picture 8" descr="http://www.11th-hour.info/images/lies.gif"/>
          <p:cNvPicPr>
            <a:picLocks noChangeAspect="1" noChangeArrowheads="1"/>
          </p:cNvPicPr>
          <p:nvPr/>
        </p:nvPicPr>
        <p:blipFill>
          <a:blip r:embed="rId6" cstate="print"/>
          <a:srcRect/>
          <a:stretch>
            <a:fillRect/>
          </a:stretch>
        </p:blipFill>
        <p:spPr bwMode="auto">
          <a:xfrm>
            <a:off x="3429000" y="1763688"/>
            <a:ext cx="1152128" cy="936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755" name="Picture 11"/>
          <p:cNvPicPr>
            <a:picLocks noChangeAspect="1" noChangeArrowheads="1"/>
          </p:cNvPicPr>
          <p:nvPr/>
        </p:nvPicPr>
        <p:blipFill>
          <a:blip r:embed="rId7" cstate="print"/>
          <a:srcRect/>
          <a:stretch>
            <a:fillRect/>
          </a:stretch>
        </p:blipFill>
        <p:spPr bwMode="auto">
          <a:xfrm>
            <a:off x="4725144" y="1755478"/>
            <a:ext cx="1368152" cy="946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476672" y="2710825"/>
            <a:ext cx="1306768" cy="276999"/>
          </a:xfrm>
          <a:prstGeom prst="rect">
            <a:avLst/>
          </a:prstGeom>
          <a:noFill/>
        </p:spPr>
        <p:txBody>
          <a:bodyPr wrap="none" rtlCol="0">
            <a:spAutoFit/>
          </a:bodyPr>
          <a:lstStyle/>
          <a:p>
            <a:r>
              <a:rPr lang="en-GB" sz="1200" dirty="0" smtClean="0">
                <a:latin typeface="Comic Sans MS" pitchFamily="66" charset="0"/>
              </a:rPr>
              <a:t>A broken watch</a:t>
            </a:r>
            <a:endParaRPr lang="en-GB" sz="1200" dirty="0">
              <a:latin typeface="Comic Sans MS" pitchFamily="66" charset="0"/>
            </a:endParaRPr>
          </a:p>
        </p:txBody>
      </p:sp>
      <p:sp>
        <p:nvSpPr>
          <p:cNvPr id="16" name="TextBox 15"/>
          <p:cNvSpPr txBox="1"/>
          <p:nvPr/>
        </p:nvSpPr>
        <p:spPr>
          <a:xfrm>
            <a:off x="1844824" y="2699792"/>
            <a:ext cx="1425390" cy="276999"/>
          </a:xfrm>
          <a:prstGeom prst="rect">
            <a:avLst/>
          </a:prstGeom>
          <a:noFill/>
        </p:spPr>
        <p:txBody>
          <a:bodyPr wrap="none" rtlCol="0">
            <a:spAutoFit/>
          </a:bodyPr>
          <a:lstStyle/>
          <a:p>
            <a:r>
              <a:rPr lang="en-GB" sz="1200" dirty="0" smtClean="0">
                <a:latin typeface="Comic Sans MS" pitchFamily="66" charset="0"/>
              </a:rPr>
              <a:t>An aerobics class</a:t>
            </a:r>
            <a:endParaRPr lang="en-GB" sz="1200" dirty="0">
              <a:latin typeface="Comic Sans MS" pitchFamily="66" charset="0"/>
            </a:endParaRPr>
          </a:p>
        </p:txBody>
      </p:sp>
      <p:sp>
        <p:nvSpPr>
          <p:cNvPr id="17" name="TextBox 16"/>
          <p:cNvSpPr txBox="1"/>
          <p:nvPr/>
        </p:nvSpPr>
        <p:spPr>
          <a:xfrm>
            <a:off x="3591881" y="2699792"/>
            <a:ext cx="917239" cy="276999"/>
          </a:xfrm>
          <a:prstGeom prst="rect">
            <a:avLst/>
          </a:prstGeom>
          <a:noFill/>
        </p:spPr>
        <p:txBody>
          <a:bodyPr wrap="none" rtlCol="0">
            <a:spAutoFit/>
          </a:bodyPr>
          <a:lstStyle/>
          <a:p>
            <a:r>
              <a:rPr lang="en-GB" sz="1200" dirty="0" smtClean="0">
                <a:latin typeface="Comic Sans MS" pitchFamily="66" charset="0"/>
              </a:rPr>
              <a:t>A small lie</a:t>
            </a:r>
            <a:endParaRPr lang="en-GB" sz="1200" dirty="0">
              <a:latin typeface="Comic Sans MS" pitchFamily="66" charset="0"/>
            </a:endParaRPr>
          </a:p>
        </p:txBody>
      </p:sp>
      <p:sp>
        <p:nvSpPr>
          <p:cNvPr id="18" name="TextBox 17"/>
          <p:cNvSpPr txBox="1"/>
          <p:nvPr/>
        </p:nvSpPr>
        <p:spPr>
          <a:xfrm>
            <a:off x="4941168" y="2710825"/>
            <a:ext cx="982961" cy="276999"/>
          </a:xfrm>
          <a:prstGeom prst="rect">
            <a:avLst/>
          </a:prstGeom>
          <a:noFill/>
        </p:spPr>
        <p:txBody>
          <a:bodyPr wrap="none" rtlCol="0">
            <a:spAutoFit/>
          </a:bodyPr>
          <a:lstStyle/>
          <a:p>
            <a:r>
              <a:rPr lang="en-GB" sz="1200" dirty="0" smtClean="0">
                <a:latin typeface="Comic Sans MS" pitchFamily="66" charset="0"/>
              </a:rPr>
              <a:t>A campfire</a:t>
            </a:r>
            <a:endParaRPr lang="en-GB" sz="1200" dirty="0">
              <a:latin typeface="Comic Sans MS" pitchFamily="66" charset="0"/>
            </a:endParaRPr>
          </a:p>
        </p:txBody>
      </p:sp>
      <p:graphicFrame>
        <p:nvGraphicFramePr>
          <p:cNvPr id="19" name="Table 18"/>
          <p:cNvGraphicFramePr>
            <a:graphicFrameLocks noGrp="1"/>
          </p:cNvGraphicFramePr>
          <p:nvPr/>
        </p:nvGraphicFramePr>
        <p:xfrm>
          <a:off x="116632" y="3108672"/>
          <a:ext cx="6597352" cy="5839262"/>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20" name="Straight Connector 19"/>
          <p:cNvCxnSpPr/>
          <p:nvPr/>
        </p:nvCxnSpPr>
        <p:spPr>
          <a:xfrm>
            <a:off x="620688" y="3131840"/>
            <a:ext cx="0" cy="601216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 xmlns:p14="http://schemas.microsoft.com/office/powerpoint/2010/main" val="3207904171"/>
              </p:ext>
            </p:extLst>
          </p:nvPr>
        </p:nvGraphicFramePr>
        <p:xfrm>
          <a:off x="332656" y="1399262"/>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332656" y="774450"/>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smtClean="0">
                <a:solidFill>
                  <a:srgbClr val="FF0000"/>
                </a:solidFill>
                <a:latin typeface="Comic Sans MS" pitchFamily="66" charset="0"/>
              </a:rPr>
              <a:t>O</a:t>
            </a:r>
            <a:endParaRPr lang="en-GB" sz="6600" dirty="0">
              <a:solidFill>
                <a:srgbClr val="FF0000"/>
              </a:solidFill>
              <a:latin typeface="Comic Sans MS" pitchFamily="66" charset="0"/>
            </a:endParaRPr>
          </a:p>
        </p:txBody>
      </p:sp>
      <p:sp>
        <p:nvSpPr>
          <p:cNvPr id="7" name="TextBox 6"/>
          <p:cNvSpPr txBox="1"/>
          <p:nvPr/>
        </p:nvSpPr>
        <p:spPr>
          <a:xfrm>
            <a:off x="332662" y="442107"/>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9" name="Rectangle 8"/>
          <p:cNvSpPr/>
          <p:nvPr/>
        </p:nvSpPr>
        <p:spPr>
          <a:xfrm>
            <a:off x="1384014" y="726207"/>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564904" y="251520"/>
            <a:ext cx="2930705"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a:t>
            </a:r>
            <a:endParaRPr lang="en-GB" sz="2400" dirty="0">
              <a:solidFill>
                <a:srgbClr val="00B0F0"/>
              </a:solidFill>
              <a:latin typeface="Comic Sans MS" pitchFamily="66" charset="0"/>
            </a:endParaRPr>
          </a:p>
        </p:txBody>
      </p:sp>
      <p:sp>
        <p:nvSpPr>
          <p:cNvPr id="12" name="Rectangle 11"/>
          <p:cNvSpPr/>
          <p:nvPr/>
        </p:nvSpPr>
        <p:spPr>
          <a:xfrm>
            <a:off x="332659" y="3233800"/>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13" name="Rectangle 12"/>
          <p:cNvSpPr/>
          <p:nvPr/>
        </p:nvSpPr>
        <p:spPr>
          <a:xfrm>
            <a:off x="3645024" y="3233800"/>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graphicFrame>
        <p:nvGraphicFramePr>
          <p:cNvPr id="14" name="Table 13"/>
          <p:cNvGraphicFramePr>
            <a:graphicFrameLocks noGrp="1"/>
          </p:cNvGraphicFramePr>
          <p:nvPr>
            <p:extLst>
              <p:ext uri="{D42A27DB-BD31-4B8C-83A1-F6EECF244321}">
                <p14:modId xmlns="" xmlns:p14="http://schemas.microsoft.com/office/powerpoint/2010/main" val="1197969782"/>
              </p:ext>
            </p:extLst>
          </p:nvPr>
        </p:nvGraphicFramePr>
        <p:xfrm>
          <a:off x="332656" y="5985618"/>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 name="Rectangle 14"/>
          <p:cNvSpPr/>
          <p:nvPr/>
        </p:nvSpPr>
        <p:spPr>
          <a:xfrm>
            <a:off x="332656" y="5360805"/>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smtClean="0">
                <a:solidFill>
                  <a:srgbClr val="FF0000"/>
                </a:solidFill>
                <a:latin typeface="Comic Sans MS" pitchFamily="66" charset="0"/>
              </a:rPr>
              <a:t>P</a:t>
            </a:r>
            <a:endParaRPr lang="en-GB" sz="6600" dirty="0">
              <a:solidFill>
                <a:srgbClr val="FF0000"/>
              </a:solidFill>
              <a:latin typeface="Comic Sans MS" pitchFamily="66" charset="0"/>
            </a:endParaRPr>
          </a:p>
        </p:txBody>
      </p:sp>
      <p:sp>
        <p:nvSpPr>
          <p:cNvPr id="16" name="TextBox 15"/>
          <p:cNvSpPr txBox="1"/>
          <p:nvPr/>
        </p:nvSpPr>
        <p:spPr>
          <a:xfrm>
            <a:off x="332662" y="5028463"/>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17" name="Rectangle 16"/>
          <p:cNvSpPr/>
          <p:nvPr/>
        </p:nvSpPr>
        <p:spPr>
          <a:xfrm>
            <a:off x="1384014" y="5312565"/>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132856" y="4904347"/>
            <a:ext cx="3578777"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 </a:t>
            </a:r>
            <a:endParaRPr lang="en-GB" sz="2400" dirty="0">
              <a:solidFill>
                <a:srgbClr val="00B0F0"/>
              </a:solidFill>
              <a:latin typeface="Comic Sans MS" pitchFamily="66" charset="0"/>
            </a:endParaRPr>
          </a:p>
        </p:txBody>
      </p:sp>
      <p:sp>
        <p:nvSpPr>
          <p:cNvPr id="19" name="Rectangle 18"/>
          <p:cNvSpPr/>
          <p:nvPr/>
        </p:nvSpPr>
        <p:spPr>
          <a:xfrm>
            <a:off x="332659" y="7820155"/>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20" name="Rectangle 19"/>
          <p:cNvSpPr/>
          <p:nvPr/>
        </p:nvSpPr>
        <p:spPr>
          <a:xfrm>
            <a:off x="3645024" y="7820155"/>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spTree>
    <p:extLst>
      <p:ext uri="{BB962C8B-B14F-4D97-AF65-F5344CB8AC3E}">
        <p14:creationId xmlns="" xmlns:p14="http://schemas.microsoft.com/office/powerpoint/2010/main" val="36273277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52" y="179514"/>
            <a:ext cx="4946425" cy="1138773"/>
          </a:xfrm>
          <a:prstGeom prst="rect">
            <a:avLst/>
          </a:prstGeom>
          <a:noFill/>
        </p:spPr>
        <p:txBody>
          <a:bodyPr wrap="square" rtlCol="0">
            <a:spAutoFit/>
          </a:bodyPr>
          <a:lstStyle/>
          <a:p>
            <a:r>
              <a:rPr lang="en-GB" i="1" dirty="0" smtClean="0">
                <a:solidFill>
                  <a:srgbClr val="00B0F0"/>
                </a:solidFill>
                <a:latin typeface="Comic Sans MS" pitchFamily="66" charset="0"/>
              </a:rPr>
              <a:t>Never </a:t>
            </a:r>
            <a:r>
              <a:rPr lang="en-GB" i="1" dirty="0" smtClean="0">
                <a:solidFill>
                  <a:srgbClr val="00B0F0"/>
                </a:solidFill>
                <a:latin typeface="Comic Sans MS" pitchFamily="66" charset="0"/>
              </a:rPr>
              <a:t> </a:t>
            </a:r>
            <a:r>
              <a:rPr lang="en-GB" i="1" dirty="0" smtClean="0">
                <a:solidFill>
                  <a:srgbClr val="00B0F0"/>
                </a:solidFill>
                <a:latin typeface="Comic Sans MS" pitchFamily="66" charset="0"/>
              </a:rPr>
              <a:t>Let Me Go </a:t>
            </a:r>
            <a:r>
              <a:rPr lang="en-GB" dirty="0" smtClean="0">
                <a:solidFill>
                  <a:srgbClr val="00B0F0"/>
                </a:solidFill>
                <a:latin typeface="Comic Sans MS" pitchFamily="66" charset="0"/>
              </a:rPr>
              <a:t>by Kazuo Ishiguro</a:t>
            </a:r>
            <a:endParaRPr lang="en-GB" dirty="0" smtClean="0">
              <a:solidFill>
                <a:srgbClr val="00B0F0"/>
              </a:solidFill>
              <a:latin typeface="Comic Sans MS" pitchFamily="66" charset="0"/>
            </a:endParaRPr>
          </a:p>
          <a:p>
            <a:endParaRPr lang="en-GB" dirty="0" smtClean="0">
              <a:solidFill>
                <a:srgbClr val="00B0F0"/>
              </a:solidFill>
              <a:latin typeface="Comic Sans MS" pitchFamily="66" charset="0"/>
            </a:endParaRPr>
          </a:p>
          <a:p>
            <a:r>
              <a:rPr lang="en-GB" sz="1600" dirty="0" smtClean="0">
                <a:solidFill>
                  <a:srgbClr val="7030A0"/>
                </a:solidFill>
                <a:latin typeface="Comic Sans MS" pitchFamily="66" charset="0"/>
              </a:rPr>
              <a:t>Reading comprehension : Read the extract and answer the questions in as much detail as possible. </a:t>
            </a:r>
            <a:endParaRPr lang="en-GB" sz="1600" dirty="0">
              <a:solidFill>
                <a:srgbClr val="7030A0"/>
              </a:solidFill>
              <a:latin typeface="Comic Sans MS" pitchFamily="66" charset="0"/>
            </a:endParaRPr>
          </a:p>
        </p:txBody>
      </p:sp>
      <p:sp>
        <p:nvSpPr>
          <p:cNvPr id="4" name="Rectangle 3"/>
          <p:cNvSpPr/>
          <p:nvPr/>
        </p:nvSpPr>
        <p:spPr>
          <a:xfrm>
            <a:off x="260652" y="1341502"/>
            <a:ext cx="6493714" cy="7478970"/>
          </a:xfrm>
          <a:prstGeom prst="rect">
            <a:avLst/>
          </a:prstGeom>
        </p:spPr>
        <p:txBody>
          <a:bodyPr wrap="square">
            <a:spAutoFit/>
          </a:bodyPr>
          <a:lstStyle/>
          <a:p>
            <a:r>
              <a:rPr lang="en-GB" sz="1200" dirty="0" smtClean="0">
                <a:latin typeface="Comic Sans MS" pitchFamily="66" charset="0"/>
              </a:rPr>
              <a:t>	Driving around the country now, I still see things that will remind me of Hailsham. I might pass the corner of a misty field,  or see part of a large house in the distance as I come down the side of the valley, even a particular arrangement of poplar trees up on a hillside, and I’ll think: ‘Maybe that’s it! I’ve found it! This </a:t>
            </a:r>
            <a:r>
              <a:rPr lang="en-GB" sz="1200" dirty="0" smtClean="0">
                <a:latin typeface="Comic Sans MS" pitchFamily="66" charset="0"/>
              </a:rPr>
              <a:t>actually </a:t>
            </a:r>
            <a:r>
              <a:rPr lang="en-GB" sz="1200" i="1" dirty="0" smtClean="0">
                <a:latin typeface="Comic Sans MS" pitchFamily="66" charset="0"/>
              </a:rPr>
              <a:t>is</a:t>
            </a:r>
            <a:r>
              <a:rPr lang="en-GB" sz="1200" dirty="0" smtClean="0">
                <a:latin typeface="Comic Sans MS" pitchFamily="66" charset="0"/>
              </a:rPr>
              <a:t> Hailsham!’ Then I see it’s impossible and I go on driving, my thoughts drifting on elsewhere. In particular, there are those pavilions. I spot them all over the country, standing on the far side of the playing fields, little white prefab buildings with a row of windows unnaturally high up, tucked almost under the eaves. I think they built a whole lot like that in the fifties and sixties, which is probably when ours was put up. If </a:t>
            </a:r>
            <a:r>
              <a:rPr lang="en-GB" sz="1200" dirty="0" err="1" smtClean="0">
                <a:latin typeface="Comic Sans MS" pitchFamily="66" charset="0"/>
              </a:rPr>
              <a:t>i</a:t>
            </a:r>
            <a:r>
              <a:rPr lang="en-GB" sz="1200" dirty="0" smtClean="0">
                <a:latin typeface="Comic Sans MS" pitchFamily="66" charset="0"/>
              </a:rPr>
              <a:t> drive past one I keep looking over to it for as long as possible, and one day I’ll crash the car like that, but I keep doing it. Not long ago I was driving through an empty stretch of Worcestershire and saw one beside a cricket ground so like ours at Hailsham I actually turned the car around and went back for a second look. </a:t>
            </a:r>
          </a:p>
          <a:p>
            <a:r>
              <a:rPr lang="en-GB" sz="1200" dirty="0" smtClean="0">
                <a:latin typeface="Comic Sans MS" pitchFamily="66" charset="0"/>
              </a:rPr>
              <a:t>	</a:t>
            </a:r>
            <a:r>
              <a:rPr lang="en-GB" sz="1200" dirty="0" smtClean="0">
                <a:latin typeface="Comic Sans MS" pitchFamily="66" charset="0"/>
              </a:rPr>
              <a:t>We loved our sports pavilion, maybe because it reminded us of those sweet little cottages people always had in picture books when we were young. I can remember us back in the Juniors, pleading with the guardians to hold the next lesson in the pavilion instead of the usual room. Then by the time we were in Senior 2  when we were twelve, going on thirteen – the pavilion had become the place to hide out with your best friends when you wanted to get away from the rest of Hailsham. </a:t>
            </a:r>
          </a:p>
          <a:p>
            <a:r>
              <a:rPr lang="en-GB" sz="1200" dirty="0" smtClean="0">
                <a:latin typeface="Comic Sans MS" pitchFamily="66" charset="0"/>
              </a:rPr>
              <a:t>	</a:t>
            </a:r>
            <a:r>
              <a:rPr lang="en-GB" sz="1200" dirty="0" smtClean="0">
                <a:latin typeface="Comic Sans MS" pitchFamily="66" charset="0"/>
              </a:rPr>
              <a:t>The pavilion was big enough to take two separate groups without them bothering each other – in the summer, a third group could hang about on the veranda. But ideally you and your friends wanted the place just to yourselves, so there was often jockeying and arguing. The guardians were always telling us to be civilised about it, but in practice, you needed to have some strong personalities in your group to stand a chance of getting the pavilion during a break or free period. I wasn’t exactly the wilting type myself, but I suppose it was really because of Ruth we got in there as often as we did. </a:t>
            </a:r>
          </a:p>
          <a:p>
            <a:r>
              <a:rPr lang="en-GB" sz="1200" dirty="0" smtClean="0">
                <a:latin typeface="Comic Sans MS" pitchFamily="66" charset="0"/>
              </a:rPr>
              <a:t>	</a:t>
            </a:r>
            <a:r>
              <a:rPr lang="en-GB" sz="1200" dirty="0" smtClean="0">
                <a:latin typeface="Comic Sans MS" pitchFamily="66" charset="0"/>
              </a:rPr>
              <a:t>Usually we just spread ourselves around the chairs and benches – there’d be five of use, six if Jenny B. Came along – and had a good gossip. There was a kind of conversation that could happen when you were hidden away in the pavilion; we might discuss something that was worrying us, or we might end up screaming with laughter, or in a furious row. Mostly, it was a way to unwind for a while with your closest friends. </a:t>
            </a:r>
          </a:p>
          <a:p>
            <a:r>
              <a:rPr lang="en-GB" sz="1200" dirty="0" smtClean="0">
                <a:latin typeface="Comic Sans MS" pitchFamily="66" charset="0"/>
              </a:rPr>
              <a:t>	</a:t>
            </a:r>
            <a:r>
              <a:rPr lang="en-GB" sz="1200" dirty="0" smtClean="0">
                <a:latin typeface="Comic Sans MS" pitchFamily="66" charset="0"/>
              </a:rPr>
              <a:t>On the particular afternoon I’m now thinking of, we were standing up on stools and benches, crowding around the North Playing Field where about a dozen boys from our year and Senior 3 had gathered to play football . There was a bright sunshine, but it must have been raining earlier that day because I can remember how the sun was glinting on the muddy surface of the grass. </a:t>
            </a:r>
          </a:p>
          <a:p>
            <a:r>
              <a:rPr lang="en-GB" sz="1200" dirty="0" smtClean="0">
                <a:latin typeface="Comic Sans MS" pitchFamily="66" charset="0"/>
              </a:rPr>
              <a:t>	</a:t>
            </a:r>
            <a:r>
              <a:rPr lang="en-GB" sz="1200" dirty="0" smtClean="0">
                <a:latin typeface="Comic Sans MS" pitchFamily="66" charset="0"/>
              </a:rPr>
              <a:t>someone said we shouldn’t be so obvious about watching, but we hardly moved back at all. The Ruth said: ‘He doesn’t suspect a thing. Look at him. He really doesn’t suspect a thing.’ </a:t>
            </a:r>
            <a:endParaRPr lang="en-GB" sz="1200" dirty="0">
              <a:latin typeface="Comic Sans MS" pitchFamily="66" charset="0"/>
            </a:endParaRPr>
          </a:p>
        </p:txBody>
      </p:sp>
      <p:pic>
        <p:nvPicPr>
          <p:cNvPr id="26626" name="Picture 2" descr="http://ihugmybooks.files.wordpress.com/2011/04/neverletmegoalt.jpg"/>
          <p:cNvPicPr>
            <a:picLocks noChangeAspect="1" noChangeArrowheads="1"/>
          </p:cNvPicPr>
          <p:nvPr/>
        </p:nvPicPr>
        <p:blipFill>
          <a:blip r:embed="rId2" cstate="print"/>
          <a:srcRect/>
          <a:stretch>
            <a:fillRect/>
          </a:stretch>
        </p:blipFill>
        <p:spPr bwMode="auto">
          <a:xfrm>
            <a:off x="5589240" y="89139"/>
            <a:ext cx="1136551" cy="1215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dailydropcap.com/images/Q-4.jpg"/>
          <p:cNvPicPr>
            <a:picLocks noChangeAspect="1" noChangeArrowheads="1"/>
          </p:cNvPicPr>
          <p:nvPr/>
        </p:nvPicPr>
        <p:blipFill>
          <a:blip r:embed="rId2" cstate="print"/>
          <a:srcRect/>
          <a:stretch>
            <a:fillRect/>
          </a:stretch>
        </p:blipFill>
        <p:spPr bwMode="auto">
          <a:xfrm>
            <a:off x="260648" y="1187624"/>
            <a:ext cx="1152128" cy="1023892"/>
          </a:xfrm>
          <a:prstGeom prst="rect">
            <a:avLst/>
          </a:prstGeom>
          <a:noFill/>
        </p:spPr>
      </p:pic>
      <p:sp>
        <p:nvSpPr>
          <p:cNvPr id="5" name="TextBox 4"/>
          <p:cNvSpPr txBox="1"/>
          <p:nvPr/>
        </p:nvSpPr>
        <p:spPr>
          <a:xfrm>
            <a:off x="1196752" y="1403648"/>
            <a:ext cx="1071127" cy="369332"/>
          </a:xfrm>
          <a:prstGeom prst="rect">
            <a:avLst/>
          </a:prstGeom>
          <a:noFill/>
        </p:spPr>
        <p:txBody>
          <a:bodyPr wrap="none" rtlCol="0">
            <a:spAutoFit/>
          </a:bodyPr>
          <a:lstStyle/>
          <a:p>
            <a:r>
              <a:rPr lang="en-GB" dirty="0" smtClean="0">
                <a:latin typeface="Comic Sans MS" pitchFamily="66" charset="0"/>
              </a:rPr>
              <a:t>uestions</a:t>
            </a:r>
            <a:endParaRPr lang="en-GB" dirty="0">
              <a:latin typeface="Comic Sans MS" pitchFamily="66" charset="0"/>
            </a:endParaRPr>
          </a:p>
        </p:txBody>
      </p:sp>
      <p:sp>
        <p:nvSpPr>
          <p:cNvPr id="4" name="Rectangle 3"/>
          <p:cNvSpPr/>
          <p:nvPr/>
        </p:nvSpPr>
        <p:spPr>
          <a:xfrm>
            <a:off x="260652" y="261382"/>
            <a:ext cx="6493714" cy="646331"/>
          </a:xfrm>
          <a:prstGeom prst="rect">
            <a:avLst/>
          </a:prstGeom>
        </p:spPr>
        <p:txBody>
          <a:bodyPr wrap="square">
            <a:spAutoFit/>
          </a:bodyPr>
          <a:lstStyle/>
          <a:p>
            <a:pPr marL="95250" lvl="1" indent="361950"/>
            <a:r>
              <a:rPr lang="en-GB" sz="1200" dirty="0" smtClean="0">
                <a:latin typeface="Comic Sans MS" pitchFamily="66" charset="0"/>
              </a:rPr>
              <a:t>When she said this, I looked at her and searched for signs of disapproval about what the boys were going to do to Tommy. But the next second Ruth gave a little laugh and said: ‘The idiot!’ </a:t>
            </a:r>
            <a:endParaRPr lang="en-GB" sz="1200" dirty="0">
              <a:latin typeface="Comic Sans MS" pitchFamily="66" charset="0"/>
            </a:endParaRPr>
          </a:p>
        </p:txBody>
      </p:sp>
      <p:sp>
        <p:nvSpPr>
          <p:cNvPr id="6" name="Rectangle 5"/>
          <p:cNvSpPr/>
          <p:nvPr/>
        </p:nvSpPr>
        <p:spPr>
          <a:xfrm>
            <a:off x="376568" y="2490733"/>
            <a:ext cx="6104865" cy="3170099"/>
          </a:xfrm>
          <a:prstGeom prst="rect">
            <a:avLst/>
          </a:prstGeom>
        </p:spPr>
        <p:txBody>
          <a:bodyPr wrap="square">
            <a:spAutoFit/>
          </a:bodyPr>
          <a:lstStyle/>
          <a:p>
            <a:pPr marL="438150" lvl="1" indent="-342900">
              <a:spcAft>
                <a:spcPts val="1200"/>
              </a:spcAft>
              <a:buFont typeface="+mj-lt"/>
              <a:buAutoNum type="arabicPeriod"/>
            </a:pPr>
            <a:r>
              <a:rPr lang="en-GB" sz="1400" dirty="0" smtClean="0">
                <a:latin typeface="Comic Sans MS" pitchFamily="66" charset="0"/>
              </a:rPr>
              <a:t>Kathy is the narrator. How is she portrayed in this opening? How do we know this? </a:t>
            </a:r>
          </a:p>
          <a:p>
            <a:pPr marL="438150" lvl="1" indent="-342900">
              <a:spcAft>
                <a:spcPts val="1200"/>
              </a:spcAft>
              <a:buFont typeface="+mj-lt"/>
              <a:buAutoNum type="arabicPeriod"/>
            </a:pPr>
            <a:r>
              <a:rPr lang="en-GB" sz="1400" dirty="0" smtClean="0">
                <a:latin typeface="Comic Sans MS" pitchFamily="66" charset="0"/>
              </a:rPr>
              <a:t>What do you think the pavilion symbolises and why? </a:t>
            </a:r>
          </a:p>
          <a:p>
            <a:pPr marL="438150" lvl="1" indent="-342900">
              <a:spcAft>
                <a:spcPts val="1200"/>
              </a:spcAft>
              <a:buFont typeface="+mj-lt"/>
              <a:buAutoNum type="arabicPeriod"/>
            </a:pPr>
            <a:r>
              <a:rPr lang="en-GB" sz="1400" dirty="0" smtClean="0">
                <a:latin typeface="Comic Sans MS" pitchFamily="66" charset="0"/>
              </a:rPr>
              <a:t>Who do you think the ‘guardians’ are? Explain your ideas. </a:t>
            </a:r>
          </a:p>
          <a:p>
            <a:pPr marL="438150" lvl="1" indent="-342900">
              <a:spcAft>
                <a:spcPts val="1200"/>
              </a:spcAft>
              <a:buFont typeface="+mj-lt"/>
              <a:buAutoNum type="arabicPeriod"/>
            </a:pPr>
            <a:r>
              <a:rPr lang="en-GB" sz="1400" dirty="0" smtClean="0">
                <a:latin typeface="Comic Sans MS" pitchFamily="66" charset="0"/>
              </a:rPr>
              <a:t>What do you think ‘Hailsham’ is? Explain your answer. </a:t>
            </a:r>
          </a:p>
          <a:p>
            <a:pPr marL="438150" lvl="1" indent="-342900">
              <a:spcAft>
                <a:spcPts val="1200"/>
              </a:spcAft>
              <a:buFont typeface="+mj-lt"/>
              <a:buAutoNum type="arabicPeriod"/>
            </a:pPr>
            <a:r>
              <a:rPr lang="en-GB" sz="1400" dirty="0" smtClean="0">
                <a:latin typeface="Comic Sans MS" pitchFamily="66" charset="0"/>
              </a:rPr>
              <a:t>How do you think Ruth is portrayed? How do we know this? </a:t>
            </a:r>
          </a:p>
          <a:p>
            <a:pPr marL="438150" lvl="1" indent="-342900">
              <a:spcAft>
                <a:spcPts val="1200"/>
              </a:spcAft>
              <a:buFont typeface="+mj-lt"/>
              <a:buAutoNum type="arabicPeriod"/>
            </a:pPr>
            <a:r>
              <a:rPr lang="en-GB" sz="1400" dirty="0" smtClean="0">
                <a:latin typeface="Comic Sans MS" pitchFamily="66" charset="0"/>
              </a:rPr>
              <a:t>The story is in first person, what do you think the importance of doing this is? </a:t>
            </a:r>
          </a:p>
          <a:p>
            <a:pPr marL="438150" lvl="1" indent="-342900">
              <a:spcAft>
                <a:spcPts val="1200"/>
              </a:spcAft>
              <a:buFont typeface="+mj-lt"/>
              <a:buAutoNum type="arabicPeriod"/>
            </a:pPr>
            <a:r>
              <a:rPr lang="en-GB" sz="1400" dirty="0" smtClean="0">
                <a:latin typeface="Comic Sans MS" pitchFamily="66" charset="0"/>
              </a:rPr>
              <a:t>We learn a lot about Kathy’s past, why do you think this is important? </a:t>
            </a:r>
            <a:endParaRPr lang="en-GB" sz="1400" dirty="0">
              <a:latin typeface="Comic Sans MS" pitchFamily="66"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3395" y="208099"/>
            <a:ext cx="3337773" cy="307777"/>
          </a:xfrm>
          <a:prstGeom prst="rect">
            <a:avLst/>
          </a:prstGeom>
          <a:noFill/>
        </p:spPr>
        <p:txBody>
          <a:bodyPr wrap="none" rtlCol="0">
            <a:spAutoFit/>
          </a:bodyPr>
          <a:lstStyle/>
          <a:p>
            <a:r>
              <a:rPr lang="en-GB" sz="1400" dirty="0" smtClean="0">
                <a:latin typeface="Comic Sans MS" pitchFamily="66" charset="0"/>
              </a:rPr>
              <a:t>Answer your questions in detail here: </a:t>
            </a:r>
            <a:endParaRPr lang="en-GB" sz="1400" dirty="0">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431483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655" y="450927"/>
            <a:ext cx="4248465" cy="1261884"/>
          </a:xfrm>
          <a:prstGeom prst="rect">
            <a:avLst/>
          </a:prstGeom>
          <a:noFill/>
        </p:spPr>
        <p:txBody>
          <a:bodyPr wrap="square" rtlCol="0">
            <a:spAutoFit/>
          </a:bodyPr>
          <a:lstStyle/>
          <a:p>
            <a:r>
              <a:rPr lang="en-GB" dirty="0" smtClean="0">
                <a:solidFill>
                  <a:srgbClr val="FF0066"/>
                </a:solidFill>
                <a:latin typeface="Comic Sans MS" pitchFamily="66" charset="0"/>
              </a:rPr>
              <a:t>Section three: Past, present, future</a:t>
            </a:r>
          </a:p>
          <a:p>
            <a:endParaRPr lang="en-GB" sz="1600" dirty="0" smtClean="0">
              <a:latin typeface="Comic Sans MS" pitchFamily="66" charset="0"/>
            </a:endParaRPr>
          </a:p>
          <a:p>
            <a:r>
              <a:rPr lang="en-GB" sz="1400" dirty="0" smtClean="0">
                <a:latin typeface="Comic Sans MS" pitchFamily="66" charset="0"/>
              </a:rPr>
              <a:t>To be completed by:</a:t>
            </a:r>
          </a:p>
          <a:p>
            <a:endParaRPr lang="en-GB" sz="1400" dirty="0" smtClean="0">
              <a:latin typeface="Comic Sans MS" pitchFamily="66" charset="0"/>
            </a:endParaRPr>
          </a:p>
          <a:p>
            <a:r>
              <a:rPr lang="en-GB" sz="1400" dirty="0" smtClean="0">
                <a:latin typeface="Comic Sans MS" pitchFamily="66" charset="0"/>
              </a:rPr>
              <a:t>______________________________</a:t>
            </a:r>
            <a:endParaRPr lang="en-GB" sz="1400" dirty="0">
              <a:latin typeface="Comic Sans MS" pitchFamily="66" charset="0"/>
            </a:endParaRPr>
          </a:p>
        </p:txBody>
      </p:sp>
      <p:sp>
        <p:nvSpPr>
          <p:cNvPr id="6" name="TextBox 5"/>
          <p:cNvSpPr txBox="1"/>
          <p:nvPr/>
        </p:nvSpPr>
        <p:spPr>
          <a:xfrm>
            <a:off x="702933" y="2112650"/>
            <a:ext cx="5452134" cy="338554"/>
          </a:xfrm>
          <a:prstGeom prst="rect">
            <a:avLst/>
          </a:prstGeom>
          <a:noFill/>
        </p:spPr>
        <p:txBody>
          <a:bodyPr wrap="none" rtlCol="0">
            <a:spAutoFit/>
          </a:bodyPr>
          <a:lstStyle/>
          <a:p>
            <a:r>
              <a:rPr lang="en-GB" sz="1600" dirty="0" smtClean="0">
                <a:solidFill>
                  <a:srgbClr val="FF0066"/>
                </a:solidFill>
                <a:latin typeface="Comic Sans MS" pitchFamily="66" charset="0"/>
              </a:rPr>
              <a:t>What do I need to complete over the next two weeks? </a:t>
            </a:r>
            <a:endParaRPr lang="en-GB" sz="1600" dirty="0">
              <a:solidFill>
                <a:srgbClr val="FF0066"/>
              </a:solidFill>
              <a:latin typeface="Comic Sans MS" pitchFamily="66" charset="0"/>
            </a:endParaRPr>
          </a:p>
        </p:txBody>
      </p:sp>
      <p:graphicFrame>
        <p:nvGraphicFramePr>
          <p:cNvPr id="7" name="Table 6"/>
          <p:cNvGraphicFramePr>
            <a:graphicFrameLocks noGrp="1"/>
          </p:cNvGraphicFramePr>
          <p:nvPr>
            <p:extLst>
              <p:ext uri="{D42A27DB-BD31-4B8C-83A1-F6EECF244321}">
                <p14:modId xmlns="" xmlns:p14="http://schemas.microsoft.com/office/powerpoint/2010/main" val="4095137820"/>
              </p:ext>
            </p:extLst>
          </p:nvPr>
        </p:nvGraphicFramePr>
        <p:xfrm>
          <a:off x="1143000" y="3165231"/>
          <a:ext cx="4572000" cy="2674923"/>
        </p:xfrm>
        <a:graphic>
          <a:graphicData uri="http://schemas.openxmlformats.org/drawingml/2006/table">
            <a:tbl>
              <a:tblPr firstRow="1" bandRow="1">
                <a:tableStyleId>{5C22544A-7EE6-4342-B048-85BDC9FD1C3A}</a:tableStyleId>
              </a:tblPr>
              <a:tblGrid>
                <a:gridCol w="4158208"/>
                <a:gridCol w="413792"/>
              </a:tblGrid>
              <a:tr h="342314">
                <a:tc>
                  <a:txBody>
                    <a:bodyPr/>
                    <a:lstStyle/>
                    <a:p>
                      <a:r>
                        <a:rPr lang="en-GB" sz="1300" b="0" dirty="0" smtClean="0">
                          <a:solidFill>
                            <a:schemeClr val="tx1"/>
                          </a:solidFill>
                          <a:latin typeface="Comic Sans MS" pitchFamily="66" charset="0"/>
                        </a:rPr>
                        <a:t>Spelling</a:t>
                      </a:r>
                      <a:r>
                        <a:rPr lang="en-GB" sz="1300" b="0" baseline="0" dirty="0" smtClean="0">
                          <a:solidFill>
                            <a:schemeClr val="tx1"/>
                          </a:solidFill>
                          <a:latin typeface="Comic Sans MS" pitchFamily="66" charset="0"/>
                        </a:rPr>
                        <a:t> test</a:t>
                      </a:r>
                      <a:r>
                        <a:rPr lang="en-GB" sz="1300" b="0" dirty="0" smtClean="0">
                          <a:solidFill>
                            <a:schemeClr val="tx1"/>
                          </a:solidFill>
                          <a:latin typeface="Comic Sans MS" pitchFamily="66" charset="0"/>
                        </a:rPr>
                        <a:t> 3</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4375">
                <a:tc>
                  <a:txBody>
                    <a:bodyPr/>
                    <a:lstStyle/>
                    <a:p>
                      <a:r>
                        <a:rPr lang="en-GB" sz="1300" b="0" dirty="0" smtClean="0">
                          <a:solidFill>
                            <a:schemeClr val="tx1"/>
                          </a:solidFill>
                          <a:latin typeface="Comic Sans MS" pitchFamily="66" charset="0"/>
                        </a:rPr>
                        <a:t>Complete the re-tweet</a:t>
                      </a:r>
                      <a:r>
                        <a:rPr lang="en-GB" sz="1300" b="0" baseline="0" dirty="0" smtClean="0">
                          <a:solidFill>
                            <a:schemeClr val="tx1"/>
                          </a:solidFill>
                          <a:latin typeface="Comic Sans MS" pitchFamily="66" charset="0"/>
                        </a:rPr>
                        <a:t> task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Revise</a:t>
                      </a:r>
                      <a:r>
                        <a:rPr lang="en-GB" sz="1300" b="0" baseline="0" dirty="0" smtClean="0">
                          <a:solidFill>
                            <a:schemeClr val="tx1"/>
                          </a:solidFill>
                          <a:latin typeface="Comic Sans MS" pitchFamily="66" charset="0"/>
                        </a:rPr>
                        <a:t> past, present and future </a:t>
                      </a:r>
                      <a:r>
                        <a:rPr lang="en-GB" sz="1300" b="0" baseline="0" dirty="0" smtClean="0">
                          <a:solidFill>
                            <a:schemeClr val="tx1"/>
                          </a:solidFill>
                          <a:latin typeface="Comic Sans MS" pitchFamily="66" charset="0"/>
                        </a:rPr>
                        <a:t>tenses; and singular and plural.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Complete task 1 on </a:t>
                      </a:r>
                      <a:r>
                        <a:rPr lang="en-GB" sz="1300" b="0" i="1" dirty="0" smtClean="0">
                          <a:solidFill>
                            <a:schemeClr val="tx1"/>
                          </a:solidFill>
                          <a:latin typeface="Comic Sans MS" pitchFamily="66" charset="0"/>
                        </a:rPr>
                        <a:t>The Twits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Complete the extended writing task on </a:t>
                      </a:r>
                      <a:r>
                        <a:rPr lang="en-GB" sz="1300" b="0" i="1" dirty="0" smtClean="0">
                          <a:solidFill>
                            <a:schemeClr val="tx1"/>
                          </a:solidFill>
                          <a:latin typeface="Comic Sans MS" pitchFamily="66" charset="0"/>
                        </a:rPr>
                        <a:t>The Twits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New vocabulary  Q</a:t>
                      </a:r>
                      <a:r>
                        <a:rPr lang="en-GB" sz="1300" b="0" baseline="0" dirty="0" smtClean="0">
                          <a:solidFill>
                            <a:schemeClr val="tx1"/>
                          </a:solidFill>
                          <a:latin typeface="Comic Sans MS" pitchFamily="66" charset="0"/>
                        </a:rPr>
                        <a:t> and R </a:t>
                      </a:r>
                      <a:endParaRPr lang="en-GB" sz="1300" b="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Read and answer the questions on </a:t>
                      </a:r>
                      <a:r>
                        <a:rPr lang="en-GB" sz="1300" b="0" i="1" dirty="0" smtClean="0">
                          <a:solidFill>
                            <a:schemeClr val="tx1"/>
                          </a:solidFill>
                          <a:latin typeface="Comic Sans MS" pitchFamily="66" charset="0"/>
                        </a:rPr>
                        <a:t>Pride and Prejudice</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6083" name="Picture 3" descr="I:\Images\thumb_pg18_lo.jpg"/>
          <p:cNvPicPr>
            <a:picLocks noChangeAspect="1" noChangeArrowheads="1"/>
          </p:cNvPicPr>
          <p:nvPr/>
        </p:nvPicPr>
        <p:blipFill>
          <a:blip r:embed="rId2" cstate="print"/>
          <a:srcRect/>
          <a:stretch>
            <a:fillRect/>
          </a:stretch>
        </p:blipFill>
        <p:spPr bwMode="auto">
          <a:xfrm>
            <a:off x="332663" y="3109683"/>
            <a:ext cx="687685" cy="843678"/>
          </a:xfrm>
          <a:prstGeom prst="rect">
            <a:avLst/>
          </a:prstGeom>
          <a:noFill/>
        </p:spPr>
      </p:pic>
      <p:sp>
        <p:nvSpPr>
          <p:cNvPr id="9" name="Rectangle 8"/>
          <p:cNvSpPr/>
          <p:nvPr/>
        </p:nvSpPr>
        <p:spPr>
          <a:xfrm>
            <a:off x="260648" y="6765474"/>
            <a:ext cx="6336704" cy="2127006"/>
          </a:xfrm>
          <a:prstGeom prst="rect">
            <a:avLst/>
          </a:prstGeom>
          <a:solidFill>
            <a:schemeClr val="bg1"/>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rgbClr val="7030A0"/>
                </a:solidFill>
                <a:latin typeface="Comic Sans MS" pitchFamily="66" charset="0"/>
              </a:rPr>
              <a:t>Self Assessment: What do I still need to practise from this section? </a:t>
            </a:r>
            <a:endParaRPr lang="en-GB" sz="1400" dirty="0">
              <a:solidFill>
                <a:srgbClr val="7030A0"/>
              </a:solidFill>
              <a:latin typeface="Comic Sans MS" pitchFamily="66" charset="0"/>
            </a:endParaRPr>
          </a:p>
        </p:txBody>
      </p:sp>
      <p:pic>
        <p:nvPicPr>
          <p:cNvPr id="2" name="Picture 2" descr="http://listdose.com/wp-content/uploads/2013/06/past.jpg"/>
          <p:cNvPicPr>
            <a:picLocks noChangeAspect="1" noChangeArrowheads="1"/>
          </p:cNvPicPr>
          <p:nvPr/>
        </p:nvPicPr>
        <p:blipFill>
          <a:blip r:embed="rId3" cstate="print"/>
          <a:srcRect/>
          <a:stretch>
            <a:fillRect/>
          </a:stretch>
        </p:blipFill>
        <p:spPr bwMode="auto">
          <a:xfrm>
            <a:off x="4882102" y="251520"/>
            <a:ext cx="1833841" cy="1224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1943161" cy="400110"/>
          </a:xfrm>
          <a:prstGeom prst="rect">
            <a:avLst/>
          </a:prstGeom>
          <a:noFill/>
        </p:spPr>
        <p:txBody>
          <a:bodyPr wrap="none" rtlCol="0">
            <a:spAutoFit/>
          </a:bodyPr>
          <a:lstStyle/>
          <a:p>
            <a:r>
              <a:rPr lang="en-GB" sz="2000" dirty="0" smtClean="0">
                <a:solidFill>
                  <a:srgbClr val="7030A0"/>
                </a:solidFill>
                <a:latin typeface="Comic Sans MS" pitchFamily="66" charset="0"/>
              </a:rPr>
              <a:t>Spelling test 3</a:t>
            </a:r>
            <a:endParaRPr lang="en-GB" sz="2000" dirty="0">
              <a:solidFill>
                <a:srgbClr val="7030A0"/>
              </a:solidFill>
              <a:latin typeface="Comic Sans MS" pitchFamily="66" charset="0"/>
            </a:endParaRPr>
          </a:p>
        </p:txBody>
      </p:sp>
      <p:pic>
        <p:nvPicPr>
          <p:cNvPr id="1026" name="Picture 2" descr="http://locosbajitoszarzablog.blogia.com/upload/20130118095754-spelling-test.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65111" y="219206"/>
            <a:ext cx="2407709" cy="149463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404665" y="709836"/>
            <a:ext cx="6120681" cy="1015663"/>
          </a:xfrm>
          <a:prstGeom prst="rect">
            <a:avLst/>
          </a:prstGeom>
          <a:noFill/>
        </p:spPr>
        <p:txBody>
          <a:bodyPr wrap="square" rtlCol="0">
            <a:spAutoFit/>
          </a:bodyPr>
          <a:lstStyle/>
          <a:p>
            <a:r>
              <a:rPr lang="en-GB" sz="1200" dirty="0" smtClean="0">
                <a:latin typeface="Comic Sans MS" pitchFamily="66" charset="0"/>
              </a:rPr>
              <a:t>You will be tested on your spellings  in  every</a:t>
            </a:r>
          </a:p>
          <a:p>
            <a:r>
              <a:rPr lang="en-GB" sz="1200" dirty="0" smtClean="0">
                <a:latin typeface="Comic Sans MS" pitchFamily="66" charset="0"/>
              </a:rPr>
              <a:t>literacy lesson. </a:t>
            </a:r>
          </a:p>
          <a:p>
            <a:endParaRPr lang="en-GB" sz="1200" dirty="0" smtClean="0">
              <a:latin typeface="Comic Sans MS" pitchFamily="66" charset="0"/>
            </a:endParaRPr>
          </a:p>
          <a:p>
            <a:r>
              <a:rPr lang="en-GB" sz="1200" dirty="0" smtClean="0">
                <a:latin typeface="Comic Sans MS" pitchFamily="66" charset="0"/>
              </a:rPr>
              <a:t>You are expected to get at least 17/20 right each time. If you do not manage this you will need to re-take the test at another time. </a:t>
            </a:r>
            <a:endParaRPr lang="en-GB" sz="1200" dirty="0">
              <a:latin typeface="Comic Sans MS" pitchFamily="66" charset="0"/>
            </a:endParaRPr>
          </a:p>
        </p:txBody>
      </p:sp>
      <p:graphicFrame>
        <p:nvGraphicFramePr>
          <p:cNvPr id="6" name="Table 5"/>
          <p:cNvGraphicFramePr>
            <a:graphicFrameLocks noGrp="1"/>
          </p:cNvGraphicFramePr>
          <p:nvPr>
            <p:extLst>
              <p:ext uri="{D42A27DB-BD31-4B8C-83A1-F6EECF244321}">
                <p14:modId xmlns="" xmlns:p14="http://schemas.microsoft.com/office/powerpoint/2010/main" val="2025696219"/>
              </p:ext>
            </p:extLst>
          </p:nvPr>
        </p:nvGraphicFramePr>
        <p:xfrm>
          <a:off x="476672" y="1846774"/>
          <a:ext cx="6048670" cy="7188594"/>
        </p:xfrm>
        <a:graphic>
          <a:graphicData uri="http://schemas.openxmlformats.org/drawingml/2006/table">
            <a:tbl>
              <a:tblPr firstRow="1" bandRow="1">
                <a:tableStyleId>{5C22544A-7EE6-4342-B048-85BDC9FD1C3A}</a:tableStyleId>
              </a:tblPr>
              <a:tblGrid>
                <a:gridCol w="555316"/>
                <a:gridCol w="1831118"/>
                <a:gridCol w="1831118"/>
                <a:gridCol w="1831118"/>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Read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Write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Cover and write</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42314">
                <a:tc rowSpan="15">
                  <a:txBody>
                    <a:bodyPr/>
                    <a:lstStyle/>
                    <a:p>
                      <a:pPr algn="ctr"/>
                      <a:r>
                        <a:rPr lang="en-GB" sz="1300" dirty="0" smtClean="0">
                          <a:solidFill>
                            <a:schemeClr val="tx1"/>
                          </a:solidFill>
                        </a:rPr>
                        <a:t>Commonly misspelt words </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Clause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Comparison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Conjunction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Consonant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Dialogue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Exclamation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Expression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Figurative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Imagery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Metaphor</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Narrative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Paragraph</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Plural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Preposition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baseline="0" dirty="0" smtClean="0">
                          <a:solidFill>
                            <a:schemeClr val="tx1"/>
                          </a:solidFill>
                        </a:rPr>
                        <a:t>Resolution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rowSpan="5">
                  <a:txBody>
                    <a:bodyPr/>
                    <a:lstStyle/>
                    <a:p>
                      <a:pPr algn="ctr"/>
                      <a:r>
                        <a:rPr lang="en-GB" sz="1300" dirty="0" smtClean="0">
                          <a:solidFill>
                            <a:schemeClr val="tx1"/>
                          </a:solidFill>
                        </a:rPr>
                        <a:t>Topic specific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 xmlns:p14="http://schemas.microsoft.com/office/powerpoint/2010/main" val="2749187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655" y="450927"/>
            <a:ext cx="3816423" cy="1261884"/>
          </a:xfrm>
          <a:prstGeom prst="rect">
            <a:avLst/>
          </a:prstGeom>
          <a:noFill/>
        </p:spPr>
        <p:txBody>
          <a:bodyPr wrap="square" rtlCol="0">
            <a:spAutoFit/>
          </a:bodyPr>
          <a:lstStyle/>
          <a:p>
            <a:r>
              <a:rPr lang="en-GB" dirty="0" smtClean="0">
                <a:solidFill>
                  <a:srgbClr val="FF0066"/>
                </a:solidFill>
                <a:latin typeface="Comic Sans MS" pitchFamily="66" charset="0"/>
              </a:rPr>
              <a:t>Section one: Apostrophe</a:t>
            </a:r>
          </a:p>
          <a:p>
            <a:endParaRPr lang="en-GB" sz="1600" dirty="0" smtClean="0">
              <a:latin typeface="Comic Sans MS" pitchFamily="66" charset="0"/>
            </a:endParaRPr>
          </a:p>
          <a:p>
            <a:r>
              <a:rPr lang="en-GB" sz="1400" dirty="0" smtClean="0">
                <a:latin typeface="Comic Sans MS" pitchFamily="66" charset="0"/>
              </a:rPr>
              <a:t>To be completed by:</a:t>
            </a:r>
          </a:p>
          <a:p>
            <a:endParaRPr lang="en-GB" sz="1400" dirty="0" smtClean="0">
              <a:latin typeface="Comic Sans MS" pitchFamily="66" charset="0"/>
            </a:endParaRPr>
          </a:p>
          <a:p>
            <a:r>
              <a:rPr lang="en-GB" sz="1400" dirty="0" smtClean="0">
                <a:latin typeface="Comic Sans MS" pitchFamily="66" charset="0"/>
              </a:rPr>
              <a:t>______________________________</a:t>
            </a:r>
            <a:endParaRPr lang="en-GB" sz="1400" dirty="0">
              <a:latin typeface="Comic Sans MS" pitchFamily="66" charset="0"/>
            </a:endParaRPr>
          </a:p>
        </p:txBody>
      </p:sp>
      <p:sp>
        <p:nvSpPr>
          <p:cNvPr id="6" name="TextBox 5"/>
          <p:cNvSpPr txBox="1"/>
          <p:nvPr/>
        </p:nvSpPr>
        <p:spPr>
          <a:xfrm>
            <a:off x="1937248" y="2217222"/>
            <a:ext cx="2983509" cy="338554"/>
          </a:xfrm>
          <a:prstGeom prst="rect">
            <a:avLst/>
          </a:prstGeom>
          <a:noFill/>
        </p:spPr>
        <p:txBody>
          <a:bodyPr wrap="none" rtlCol="0">
            <a:spAutoFit/>
          </a:bodyPr>
          <a:lstStyle/>
          <a:p>
            <a:pPr algn="ctr"/>
            <a:r>
              <a:rPr lang="en-GB" sz="1600" dirty="0" smtClean="0">
                <a:solidFill>
                  <a:srgbClr val="FF0066"/>
                </a:solidFill>
                <a:latin typeface="Comic Sans MS" pitchFamily="66" charset="0"/>
              </a:rPr>
              <a:t>What do I need to </a:t>
            </a:r>
            <a:r>
              <a:rPr lang="en-GB" sz="1600" smtClean="0">
                <a:solidFill>
                  <a:srgbClr val="FF0066"/>
                </a:solidFill>
                <a:latin typeface="Comic Sans MS" pitchFamily="66" charset="0"/>
              </a:rPr>
              <a:t>complete?</a:t>
            </a:r>
            <a:endParaRPr lang="en-GB" sz="1600" dirty="0">
              <a:solidFill>
                <a:srgbClr val="FF0066"/>
              </a:solidFill>
              <a:latin typeface="Comic Sans MS" pitchFamily="66" charset="0"/>
            </a:endParaRPr>
          </a:p>
        </p:txBody>
      </p:sp>
      <p:graphicFrame>
        <p:nvGraphicFramePr>
          <p:cNvPr id="7" name="Table 6"/>
          <p:cNvGraphicFramePr>
            <a:graphicFrameLocks noGrp="1"/>
          </p:cNvGraphicFramePr>
          <p:nvPr>
            <p:extLst>
              <p:ext uri="{D42A27DB-BD31-4B8C-83A1-F6EECF244321}">
                <p14:modId xmlns="" xmlns:p14="http://schemas.microsoft.com/office/powerpoint/2010/main" val="1637313419"/>
              </p:ext>
            </p:extLst>
          </p:nvPr>
        </p:nvGraphicFramePr>
        <p:xfrm>
          <a:off x="1143000" y="2915816"/>
          <a:ext cx="4572000" cy="2812581"/>
        </p:xfrm>
        <a:graphic>
          <a:graphicData uri="http://schemas.openxmlformats.org/drawingml/2006/table">
            <a:tbl>
              <a:tblPr firstRow="1" bandRow="1">
                <a:tableStyleId>{5C22544A-7EE6-4342-B048-85BDC9FD1C3A}</a:tableStyleId>
              </a:tblPr>
              <a:tblGrid>
                <a:gridCol w="4158208"/>
                <a:gridCol w="413792"/>
              </a:tblGrid>
              <a:tr h="342314">
                <a:tc>
                  <a:txBody>
                    <a:bodyPr/>
                    <a:lstStyle/>
                    <a:p>
                      <a:r>
                        <a:rPr lang="en-GB" sz="1300" b="0" dirty="0" smtClean="0">
                          <a:solidFill>
                            <a:schemeClr val="tx1"/>
                          </a:solidFill>
                          <a:latin typeface="Comic Sans MS" pitchFamily="66" charset="0"/>
                        </a:rPr>
                        <a:t>Spelling</a:t>
                      </a:r>
                      <a:r>
                        <a:rPr lang="en-GB" sz="1300" b="0" baseline="0" dirty="0" smtClean="0">
                          <a:solidFill>
                            <a:schemeClr val="tx1"/>
                          </a:solidFill>
                          <a:latin typeface="Comic Sans MS" pitchFamily="66" charset="0"/>
                        </a:rPr>
                        <a:t> test</a:t>
                      </a:r>
                      <a:r>
                        <a:rPr lang="en-GB" sz="1300" b="0" dirty="0" smtClean="0">
                          <a:solidFill>
                            <a:schemeClr val="tx1"/>
                          </a:solidFill>
                          <a:latin typeface="Comic Sans MS" pitchFamily="66" charset="0"/>
                        </a:rPr>
                        <a:t> 1</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6383">
                <a:tc>
                  <a:txBody>
                    <a:bodyPr/>
                    <a:lstStyle/>
                    <a:p>
                      <a:r>
                        <a:rPr lang="en-GB" sz="1300" b="0" dirty="0" smtClean="0">
                          <a:solidFill>
                            <a:schemeClr val="tx1"/>
                          </a:solidFill>
                          <a:latin typeface="Comic Sans MS" pitchFamily="66" charset="0"/>
                        </a:rPr>
                        <a:t>Read the information page on social networking</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Complete the</a:t>
                      </a:r>
                      <a:r>
                        <a:rPr lang="en-GB" sz="1300" b="0" baseline="0" dirty="0" smtClean="0">
                          <a:solidFill>
                            <a:schemeClr val="tx1"/>
                          </a:solidFill>
                          <a:latin typeface="Comic Sans MS" pitchFamily="66" charset="0"/>
                        </a:rPr>
                        <a:t> Re-tweet task </a:t>
                      </a:r>
                      <a:endParaRPr lang="en-GB" sz="1300" b="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Read page on apostrophes</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Complete the task on apostrophes</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Complete the task on Don’t and Doesn’t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New vocabulary  M and N</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Reading comprehension:</a:t>
                      </a:r>
                      <a:r>
                        <a:rPr lang="en-GB" sz="1300" b="0" baseline="0" dirty="0" smtClean="0">
                          <a:solidFill>
                            <a:schemeClr val="tx1"/>
                          </a:solidFill>
                          <a:latin typeface="Comic Sans MS" pitchFamily="66" charset="0"/>
                        </a:rPr>
                        <a:t> </a:t>
                      </a:r>
                      <a:r>
                        <a:rPr lang="en-GB" sz="1300" b="0" i="1" baseline="0" dirty="0" smtClean="0">
                          <a:solidFill>
                            <a:schemeClr val="tx1"/>
                          </a:solidFill>
                          <a:latin typeface="Comic Sans MS" pitchFamily="66" charset="0"/>
                        </a:rPr>
                        <a:t>Wuthering Heights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6083" name="Picture 3" descr="I:\Images\thumb_pg18_lo.jpg"/>
          <p:cNvPicPr>
            <a:picLocks noChangeAspect="1" noChangeArrowheads="1"/>
          </p:cNvPicPr>
          <p:nvPr/>
        </p:nvPicPr>
        <p:blipFill>
          <a:blip r:embed="rId2" cstate="print"/>
          <a:srcRect/>
          <a:stretch>
            <a:fillRect/>
          </a:stretch>
        </p:blipFill>
        <p:spPr bwMode="auto">
          <a:xfrm>
            <a:off x="332663" y="3109683"/>
            <a:ext cx="687685" cy="843678"/>
          </a:xfrm>
          <a:prstGeom prst="rect">
            <a:avLst/>
          </a:prstGeom>
          <a:noFill/>
        </p:spPr>
      </p:pic>
      <p:sp>
        <p:nvSpPr>
          <p:cNvPr id="9" name="Rectangle 8"/>
          <p:cNvSpPr/>
          <p:nvPr/>
        </p:nvSpPr>
        <p:spPr>
          <a:xfrm>
            <a:off x="260648" y="6084168"/>
            <a:ext cx="6336704" cy="2808312"/>
          </a:xfrm>
          <a:prstGeom prst="rect">
            <a:avLst/>
          </a:prstGeom>
          <a:solidFill>
            <a:schemeClr val="bg1"/>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rgbClr val="7030A0"/>
                </a:solidFill>
                <a:latin typeface="Comic Sans MS" pitchFamily="66" charset="0"/>
              </a:rPr>
              <a:t>Self Assessment: What do I still need to practise from this section? </a:t>
            </a:r>
            <a:endParaRPr lang="en-GB" sz="1400" dirty="0">
              <a:solidFill>
                <a:srgbClr val="7030A0"/>
              </a:solidFill>
              <a:latin typeface="Comic Sans MS" pitchFamily="66" charset="0"/>
            </a:endParaRPr>
          </a:p>
        </p:txBody>
      </p:sp>
      <p:pic>
        <p:nvPicPr>
          <p:cNvPr id="43010" name="Picture 2" descr="http://sd.keepcalm-o-matic.co.uk/i/keep-calm-it-s-only-an-apostrophe.png"/>
          <p:cNvPicPr>
            <a:picLocks noChangeAspect="1" noChangeArrowheads="1"/>
          </p:cNvPicPr>
          <p:nvPr/>
        </p:nvPicPr>
        <p:blipFill>
          <a:blip r:embed="rId3" cstate="print"/>
          <a:srcRect/>
          <a:stretch>
            <a:fillRect/>
          </a:stretch>
        </p:blipFill>
        <p:spPr bwMode="auto">
          <a:xfrm>
            <a:off x="5117247" y="107504"/>
            <a:ext cx="1604749" cy="1872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8396" y="107504"/>
            <a:ext cx="5301208" cy="576064"/>
          </a:xfrm>
          <a:prstGeom prst="rect">
            <a:avLst/>
          </a:prstGeom>
          <a:solidFill>
            <a:srgbClr val="D600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Comic Sans MS" pitchFamily="66" charset="0"/>
              </a:rPr>
              <a:t>Social networking has unleashed a new trend: bad grammar.  </a:t>
            </a:r>
            <a:endParaRPr lang="en-GB" sz="1400" dirty="0">
              <a:latin typeface="Comic Sans MS" pitchFamily="66" charset="0"/>
            </a:endParaRPr>
          </a:p>
        </p:txBody>
      </p:sp>
      <p:pic>
        <p:nvPicPr>
          <p:cNvPr id="5" name="Picture 2" descr="http://upload.wikimedia.org/wikipedia/commons/c/cd/Facebook_logo_%28square%29.png"/>
          <p:cNvPicPr>
            <a:picLocks noChangeAspect="1" noChangeArrowheads="1"/>
          </p:cNvPicPr>
          <p:nvPr/>
        </p:nvPicPr>
        <p:blipFill>
          <a:blip r:embed="rId2" cstate="print"/>
          <a:srcRect/>
          <a:stretch>
            <a:fillRect/>
          </a:stretch>
        </p:blipFill>
        <p:spPr bwMode="auto">
          <a:xfrm>
            <a:off x="188640" y="179512"/>
            <a:ext cx="432048" cy="432048"/>
          </a:xfrm>
          <a:prstGeom prst="rect">
            <a:avLst/>
          </a:prstGeom>
          <a:noFill/>
        </p:spPr>
      </p:pic>
      <p:pic>
        <p:nvPicPr>
          <p:cNvPr id="6" name="Picture 4" descr="https://g.twimg.com/Twitter_logo_blue.png"/>
          <p:cNvPicPr>
            <a:picLocks noChangeAspect="1" noChangeArrowheads="1"/>
          </p:cNvPicPr>
          <p:nvPr/>
        </p:nvPicPr>
        <p:blipFill>
          <a:blip r:embed="rId3" cstate="print"/>
          <a:srcRect/>
          <a:stretch>
            <a:fillRect/>
          </a:stretch>
        </p:blipFill>
        <p:spPr bwMode="auto">
          <a:xfrm>
            <a:off x="6165304" y="179512"/>
            <a:ext cx="531302" cy="432048"/>
          </a:xfrm>
          <a:prstGeom prst="rect">
            <a:avLst/>
          </a:prstGeom>
          <a:noFill/>
        </p:spPr>
      </p:pic>
      <p:pic>
        <p:nvPicPr>
          <p:cNvPr id="65538" name="Picture 2" descr="G:\Images\pencil_speach_bubble.jpg"/>
          <p:cNvPicPr>
            <a:picLocks noChangeAspect="1" noChangeArrowheads="1"/>
          </p:cNvPicPr>
          <p:nvPr/>
        </p:nvPicPr>
        <p:blipFill>
          <a:blip r:embed="rId4" cstate="print"/>
          <a:srcRect/>
          <a:stretch>
            <a:fillRect/>
          </a:stretch>
        </p:blipFill>
        <p:spPr bwMode="auto">
          <a:xfrm>
            <a:off x="188640" y="769917"/>
            <a:ext cx="1872208" cy="1281803"/>
          </a:xfrm>
          <a:prstGeom prst="rect">
            <a:avLst/>
          </a:prstGeom>
          <a:noFill/>
        </p:spPr>
      </p:pic>
      <p:sp>
        <p:nvSpPr>
          <p:cNvPr id="9" name="TextBox 8"/>
          <p:cNvSpPr txBox="1"/>
          <p:nvPr/>
        </p:nvSpPr>
        <p:spPr>
          <a:xfrm rot="20867615">
            <a:off x="200424" y="1061397"/>
            <a:ext cx="1626313" cy="523220"/>
          </a:xfrm>
          <a:prstGeom prst="rect">
            <a:avLst/>
          </a:prstGeom>
          <a:noFill/>
        </p:spPr>
        <p:txBody>
          <a:bodyPr wrap="square" rtlCol="0">
            <a:spAutoFit/>
          </a:bodyPr>
          <a:lstStyle/>
          <a:p>
            <a:pPr algn="ctr"/>
            <a:r>
              <a:rPr lang="en-GB" sz="1400" b="1" dirty="0" smtClean="0">
                <a:solidFill>
                  <a:schemeClr val="bg1"/>
                </a:solidFill>
                <a:latin typeface="Comic Sans MS" pitchFamily="66" charset="0"/>
              </a:rPr>
              <a:t>Correct the following tweets </a:t>
            </a:r>
            <a:endParaRPr lang="en-GB" sz="1400" b="1" dirty="0">
              <a:solidFill>
                <a:schemeClr val="bg1"/>
              </a:solidFill>
              <a:latin typeface="Comic Sans MS" pitchFamily="66" charset="0"/>
            </a:endParaRPr>
          </a:p>
        </p:txBody>
      </p:sp>
      <p:grpSp>
        <p:nvGrpSpPr>
          <p:cNvPr id="2" name="Group 38"/>
          <p:cNvGrpSpPr/>
          <p:nvPr/>
        </p:nvGrpSpPr>
        <p:grpSpPr>
          <a:xfrm>
            <a:off x="188640" y="2195736"/>
            <a:ext cx="6048672" cy="2448272"/>
            <a:chOff x="188640" y="2411760"/>
            <a:chExt cx="6048672" cy="2448272"/>
          </a:xfrm>
        </p:grpSpPr>
        <p:grpSp>
          <p:nvGrpSpPr>
            <p:cNvPr id="3" name="Group 10"/>
            <p:cNvGrpSpPr/>
            <p:nvPr/>
          </p:nvGrpSpPr>
          <p:grpSpPr>
            <a:xfrm>
              <a:off x="188640" y="2411760"/>
              <a:ext cx="6048672" cy="2448272"/>
              <a:chOff x="188640" y="3923928"/>
              <a:chExt cx="5256584" cy="2448272"/>
            </a:xfrm>
          </p:grpSpPr>
          <p:grpSp>
            <p:nvGrpSpPr>
              <p:cNvPr id="7" name="Group 20"/>
              <p:cNvGrpSpPr/>
              <p:nvPr/>
            </p:nvGrpSpPr>
            <p:grpSpPr>
              <a:xfrm>
                <a:off x="188640" y="3923928"/>
                <a:ext cx="5256584" cy="2448272"/>
                <a:chOff x="188640" y="3923928"/>
                <a:chExt cx="5256584" cy="2448272"/>
              </a:xfrm>
            </p:grpSpPr>
            <p:pic>
              <p:nvPicPr>
                <p:cNvPr id="15" name="Picture 5"/>
                <p:cNvPicPr>
                  <a:picLocks noChangeAspect="1" noChangeArrowheads="1"/>
                </p:cNvPicPr>
                <p:nvPr/>
              </p:nvPicPr>
              <p:blipFill>
                <a:blip r:embed="rId5" cstate="print"/>
                <a:srcRect/>
                <a:stretch>
                  <a:fillRect/>
                </a:stretch>
              </p:blipFill>
              <p:spPr bwMode="auto">
                <a:xfrm>
                  <a:off x="188640" y="3923928"/>
                  <a:ext cx="5256584" cy="2448272"/>
                </a:xfrm>
                <a:prstGeom prst="rect">
                  <a:avLst/>
                </a:prstGeom>
                <a:noFill/>
                <a:ln w="9525">
                  <a:noFill/>
                  <a:miter lim="800000"/>
                  <a:headEnd/>
                  <a:tailEnd/>
                </a:ln>
              </p:spPr>
            </p:pic>
            <p:sp>
              <p:nvSpPr>
                <p:cNvPr id="16" name="Rectangle 15"/>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32805" y="4099843"/>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19" name="Rectangle 18"/>
                <p:cNvSpPr/>
                <p:nvPr/>
              </p:nvSpPr>
              <p:spPr>
                <a:xfrm>
                  <a:off x="332656" y="4644008"/>
                  <a:ext cx="4896544"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20" name="Rectangle 19"/>
                <p:cNvSpPr/>
                <p:nvPr/>
              </p:nvSpPr>
              <p:spPr>
                <a:xfrm>
                  <a:off x="260648" y="591888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21" name="Rectangle 20"/>
                <p:cNvSpPr/>
                <p:nvPr/>
              </p:nvSpPr>
              <p:spPr>
                <a:xfrm>
                  <a:off x="1196752" y="5921309"/>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22" name="Rectangle 21"/>
                <p:cNvSpPr/>
                <p:nvPr/>
              </p:nvSpPr>
              <p:spPr>
                <a:xfrm>
                  <a:off x="311390" y="594015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212</a:t>
                  </a:r>
                  <a:endParaRPr lang="en-GB" sz="1100" b="1" dirty="0">
                    <a:solidFill>
                      <a:schemeClr val="bg1">
                        <a:lumMod val="50000"/>
                      </a:schemeClr>
                    </a:solidFill>
                  </a:endParaRPr>
                </a:p>
              </p:txBody>
            </p:sp>
            <p:sp>
              <p:nvSpPr>
                <p:cNvPr id="23" name="Rectangle 22"/>
                <p:cNvSpPr/>
                <p:nvPr/>
              </p:nvSpPr>
              <p:spPr>
                <a:xfrm>
                  <a:off x="1091137" y="594015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101</a:t>
                  </a:r>
                  <a:endParaRPr lang="en-GB" sz="1100" b="1" dirty="0">
                    <a:solidFill>
                      <a:schemeClr val="bg1">
                        <a:lumMod val="50000"/>
                      </a:schemeClr>
                    </a:solidFill>
                  </a:endParaRPr>
                </a:p>
              </p:txBody>
            </p:sp>
          </p:grpSp>
          <p:pic>
            <p:nvPicPr>
              <p:cNvPr id="13" name="Picture 8"/>
              <p:cNvPicPr>
                <a:picLocks noChangeAspect="1" noChangeArrowheads="1"/>
              </p:cNvPicPr>
              <p:nvPr/>
            </p:nvPicPr>
            <p:blipFill>
              <a:blip r:embed="rId6" cstate="print"/>
              <a:srcRect/>
              <a:stretch>
                <a:fillRect/>
              </a:stretch>
            </p:blipFill>
            <p:spPr bwMode="auto">
              <a:xfrm>
                <a:off x="1844824" y="4104134"/>
                <a:ext cx="314325" cy="323850"/>
              </a:xfrm>
              <a:prstGeom prst="rect">
                <a:avLst/>
              </a:prstGeom>
              <a:noFill/>
              <a:ln w="9525">
                <a:noFill/>
                <a:miter lim="800000"/>
                <a:headEnd/>
                <a:tailEnd/>
              </a:ln>
            </p:spPr>
          </p:pic>
          <p:sp>
            <p:nvSpPr>
              <p:cNvPr id="14" name="Rectangle 13"/>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Rectangle 36"/>
            <p:cNvSpPr/>
            <p:nvPr/>
          </p:nvSpPr>
          <p:spPr>
            <a:xfrm>
              <a:off x="353922" y="2587675"/>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39"/>
          <p:cNvGrpSpPr/>
          <p:nvPr/>
        </p:nvGrpSpPr>
        <p:grpSpPr>
          <a:xfrm>
            <a:off x="1052736" y="4716016"/>
            <a:ext cx="5688632" cy="2088232"/>
            <a:chOff x="1052736" y="4932040"/>
            <a:chExt cx="5688632" cy="2088232"/>
          </a:xfrm>
        </p:grpSpPr>
        <p:grpSp>
          <p:nvGrpSpPr>
            <p:cNvPr id="10" name="Group 23"/>
            <p:cNvGrpSpPr/>
            <p:nvPr/>
          </p:nvGrpSpPr>
          <p:grpSpPr>
            <a:xfrm>
              <a:off x="1052736" y="4932040"/>
              <a:ext cx="5688632" cy="2088232"/>
              <a:chOff x="188640" y="3923928"/>
              <a:chExt cx="5256584" cy="2304256"/>
            </a:xfrm>
          </p:grpSpPr>
          <p:grpSp>
            <p:nvGrpSpPr>
              <p:cNvPr id="11" name="Group 24"/>
              <p:cNvGrpSpPr/>
              <p:nvPr/>
            </p:nvGrpSpPr>
            <p:grpSpPr>
              <a:xfrm>
                <a:off x="188640" y="3923928"/>
                <a:ext cx="5256584" cy="2304256"/>
                <a:chOff x="188640" y="3923928"/>
                <a:chExt cx="5256584" cy="2304256"/>
              </a:xfrm>
            </p:grpSpPr>
            <p:pic>
              <p:nvPicPr>
                <p:cNvPr id="28" name="Picture 5"/>
                <p:cNvPicPr>
                  <a:picLocks noChangeAspect="1" noChangeArrowheads="1"/>
                </p:cNvPicPr>
                <p:nvPr/>
              </p:nvPicPr>
              <p:blipFill>
                <a:blip r:embed="rId5" cstate="print"/>
                <a:srcRect/>
                <a:stretch>
                  <a:fillRect/>
                </a:stretch>
              </p:blipFill>
              <p:spPr bwMode="auto">
                <a:xfrm>
                  <a:off x="188640" y="3923928"/>
                  <a:ext cx="5256584" cy="2304256"/>
                </a:xfrm>
                <a:prstGeom prst="rect">
                  <a:avLst/>
                </a:prstGeom>
                <a:noFill/>
                <a:ln w="9525">
                  <a:noFill/>
                  <a:miter lim="800000"/>
                  <a:headEnd/>
                  <a:tailEnd/>
                </a:ln>
              </p:spPr>
            </p:pic>
            <p:sp>
              <p:nvSpPr>
                <p:cNvPr id="29" name="Rectangle 28"/>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692696" y="4067944"/>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32" name="Rectangle 31"/>
                <p:cNvSpPr/>
                <p:nvPr/>
              </p:nvSpPr>
              <p:spPr>
                <a:xfrm>
                  <a:off x="332656" y="4644008"/>
                  <a:ext cx="4896544"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33" name="Rectangle 32"/>
                <p:cNvSpPr/>
                <p:nvPr/>
              </p:nvSpPr>
              <p:spPr>
                <a:xfrm>
                  <a:off x="260648" y="579613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34" name="Rectangle 33"/>
                <p:cNvSpPr/>
                <p:nvPr/>
              </p:nvSpPr>
              <p:spPr>
                <a:xfrm>
                  <a:off x="1196752" y="579613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35" name="Rectangle 34"/>
                <p:cNvSpPr/>
                <p:nvPr/>
              </p:nvSpPr>
              <p:spPr>
                <a:xfrm>
                  <a:off x="311390" y="581740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189</a:t>
                  </a:r>
                  <a:endParaRPr lang="en-GB" sz="1100" b="1" dirty="0">
                    <a:solidFill>
                      <a:schemeClr val="bg1">
                        <a:lumMod val="50000"/>
                      </a:schemeClr>
                    </a:solidFill>
                  </a:endParaRPr>
                </a:p>
              </p:txBody>
            </p:sp>
            <p:sp>
              <p:nvSpPr>
                <p:cNvPr id="36" name="Rectangle 35"/>
                <p:cNvSpPr/>
                <p:nvPr/>
              </p:nvSpPr>
              <p:spPr>
                <a:xfrm>
                  <a:off x="1124744" y="5814979"/>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78</a:t>
                  </a:r>
                  <a:endParaRPr lang="en-GB" sz="1100" b="1" dirty="0">
                    <a:solidFill>
                      <a:schemeClr val="bg1">
                        <a:lumMod val="50000"/>
                      </a:schemeClr>
                    </a:solidFill>
                  </a:endParaRPr>
                </a:p>
              </p:txBody>
            </p:sp>
          </p:grpSp>
          <p:pic>
            <p:nvPicPr>
              <p:cNvPr id="26" name="Picture 8"/>
              <p:cNvPicPr>
                <a:picLocks noChangeAspect="1" noChangeArrowheads="1"/>
              </p:cNvPicPr>
              <p:nvPr/>
            </p:nvPicPr>
            <p:blipFill>
              <a:blip r:embed="rId6" cstate="print"/>
              <a:srcRect/>
              <a:stretch>
                <a:fillRect/>
              </a:stretch>
            </p:blipFill>
            <p:spPr bwMode="auto">
              <a:xfrm>
                <a:off x="1751550" y="4072235"/>
                <a:ext cx="314325" cy="323850"/>
              </a:xfrm>
              <a:prstGeom prst="rect">
                <a:avLst/>
              </a:prstGeom>
              <a:noFill/>
              <a:ln w="9525">
                <a:noFill/>
                <a:miter lim="800000"/>
                <a:headEnd/>
                <a:tailEnd/>
              </a:ln>
            </p:spPr>
          </p:pic>
          <p:sp>
            <p:nvSpPr>
              <p:cNvPr id="27" name="Rectangle 26"/>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Rectangle 37"/>
            <p:cNvSpPr/>
            <p:nvPr/>
          </p:nvSpPr>
          <p:spPr>
            <a:xfrm>
              <a:off x="1164853" y="5126798"/>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 name="TextBox 40"/>
          <p:cNvSpPr txBox="1"/>
          <p:nvPr/>
        </p:nvSpPr>
        <p:spPr>
          <a:xfrm rot="5400000">
            <a:off x="6113113" y="3153158"/>
            <a:ext cx="761747" cy="369332"/>
          </a:xfrm>
          <a:prstGeom prst="rect">
            <a:avLst/>
          </a:prstGeom>
          <a:noFill/>
        </p:spPr>
        <p:txBody>
          <a:bodyPr wrap="none" rtlCol="0">
            <a:spAutoFit/>
          </a:bodyPr>
          <a:lstStyle/>
          <a:p>
            <a:r>
              <a:rPr lang="en-GB" dirty="0" smtClean="0">
                <a:latin typeface="Comic Sans MS" pitchFamily="66" charset="0"/>
              </a:rPr>
              <a:t>Reply</a:t>
            </a:r>
            <a:endParaRPr lang="en-GB" dirty="0">
              <a:latin typeface="Comic Sans MS" pitchFamily="66" charset="0"/>
            </a:endParaRPr>
          </a:p>
        </p:txBody>
      </p:sp>
      <p:sp>
        <p:nvSpPr>
          <p:cNvPr id="42" name="TextBox 41"/>
          <p:cNvSpPr txBox="1"/>
          <p:nvPr/>
        </p:nvSpPr>
        <p:spPr>
          <a:xfrm rot="16200000">
            <a:off x="273195" y="5632303"/>
            <a:ext cx="1189749" cy="369332"/>
          </a:xfrm>
          <a:prstGeom prst="rect">
            <a:avLst/>
          </a:prstGeom>
          <a:noFill/>
        </p:spPr>
        <p:txBody>
          <a:bodyPr wrap="none" rtlCol="0">
            <a:spAutoFit/>
          </a:bodyPr>
          <a:lstStyle/>
          <a:p>
            <a:r>
              <a:rPr lang="en-GB" dirty="0" smtClean="0">
                <a:latin typeface="Comic Sans MS" pitchFamily="66" charset="0"/>
              </a:rPr>
              <a:t>Re-write </a:t>
            </a:r>
            <a:endParaRPr lang="en-GB" dirty="0">
              <a:latin typeface="Comic Sans MS" pitchFamily="66" charset="0"/>
            </a:endParaRPr>
          </a:p>
        </p:txBody>
      </p:sp>
      <p:grpSp>
        <p:nvGrpSpPr>
          <p:cNvPr id="12" name="Group 42"/>
          <p:cNvGrpSpPr/>
          <p:nvPr/>
        </p:nvGrpSpPr>
        <p:grpSpPr>
          <a:xfrm>
            <a:off x="1556792" y="6948264"/>
            <a:ext cx="5157192" cy="2088232"/>
            <a:chOff x="1052736" y="4932040"/>
            <a:chExt cx="5688632" cy="2088232"/>
          </a:xfrm>
        </p:grpSpPr>
        <p:grpSp>
          <p:nvGrpSpPr>
            <p:cNvPr id="18" name="Group 23"/>
            <p:cNvGrpSpPr/>
            <p:nvPr/>
          </p:nvGrpSpPr>
          <p:grpSpPr>
            <a:xfrm>
              <a:off x="1052736" y="4932040"/>
              <a:ext cx="5688632" cy="2088232"/>
              <a:chOff x="188640" y="3923928"/>
              <a:chExt cx="5256584" cy="2304256"/>
            </a:xfrm>
          </p:grpSpPr>
          <p:grpSp>
            <p:nvGrpSpPr>
              <p:cNvPr id="24" name="Group 24"/>
              <p:cNvGrpSpPr/>
              <p:nvPr/>
            </p:nvGrpSpPr>
            <p:grpSpPr>
              <a:xfrm>
                <a:off x="188640" y="3923928"/>
                <a:ext cx="5256584" cy="2304256"/>
                <a:chOff x="188640" y="3923928"/>
                <a:chExt cx="5256584" cy="2304256"/>
              </a:xfrm>
            </p:grpSpPr>
            <p:pic>
              <p:nvPicPr>
                <p:cNvPr id="49" name="Picture 5"/>
                <p:cNvPicPr>
                  <a:picLocks noChangeAspect="1" noChangeArrowheads="1"/>
                </p:cNvPicPr>
                <p:nvPr/>
              </p:nvPicPr>
              <p:blipFill>
                <a:blip r:embed="rId5" cstate="print"/>
                <a:srcRect/>
                <a:stretch>
                  <a:fillRect/>
                </a:stretch>
              </p:blipFill>
              <p:spPr bwMode="auto">
                <a:xfrm>
                  <a:off x="188640" y="3923928"/>
                  <a:ext cx="5256584" cy="2304256"/>
                </a:xfrm>
                <a:prstGeom prst="rect">
                  <a:avLst/>
                </a:prstGeom>
                <a:noFill/>
                <a:ln w="9525">
                  <a:noFill/>
                  <a:miter lim="800000"/>
                  <a:headEnd/>
                  <a:tailEnd/>
                </a:ln>
              </p:spPr>
            </p:pic>
            <p:sp>
              <p:nvSpPr>
                <p:cNvPr id="50" name="Rectangle 49"/>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692696" y="4067944"/>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52" name="Rectangle 51"/>
                <p:cNvSpPr/>
                <p:nvPr/>
              </p:nvSpPr>
              <p:spPr>
                <a:xfrm>
                  <a:off x="332656" y="4644008"/>
                  <a:ext cx="4896544"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53" name="Rectangle 52"/>
                <p:cNvSpPr/>
                <p:nvPr/>
              </p:nvSpPr>
              <p:spPr>
                <a:xfrm>
                  <a:off x="260648" y="579613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54" name="Rectangle 53"/>
                <p:cNvSpPr/>
                <p:nvPr/>
              </p:nvSpPr>
              <p:spPr>
                <a:xfrm>
                  <a:off x="1196752" y="579613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55" name="Rectangle 54"/>
                <p:cNvSpPr/>
                <p:nvPr/>
              </p:nvSpPr>
              <p:spPr>
                <a:xfrm>
                  <a:off x="311390" y="581740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189</a:t>
                  </a:r>
                  <a:endParaRPr lang="en-GB" sz="1100" b="1" dirty="0">
                    <a:solidFill>
                      <a:schemeClr val="bg1">
                        <a:lumMod val="50000"/>
                      </a:schemeClr>
                    </a:solidFill>
                  </a:endParaRPr>
                </a:p>
              </p:txBody>
            </p:sp>
            <p:sp>
              <p:nvSpPr>
                <p:cNvPr id="56" name="Rectangle 55"/>
                <p:cNvSpPr/>
                <p:nvPr/>
              </p:nvSpPr>
              <p:spPr>
                <a:xfrm>
                  <a:off x="1124744" y="5814979"/>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78</a:t>
                  </a:r>
                  <a:endParaRPr lang="en-GB" sz="1100" b="1" dirty="0">
                    <a:solidFill>
                      <a:schemeClr val="bg1">
                        <a:lumMod val="50000"/>
                      </a:schemeClr>
                    </a:solidFill>
                  </a:endParaRPr>
                </a:p>
              </p:txBody>
            </p:sp>
          </p:grpSp>
          <p:pic>
            <p:nvPicPr>
              <p:cNvPr id="47" name="Picture 8"/>
              <p:cNvPicPr>
                <a:picLocks noChangeAspect="1" noChangeArrowheads="1"/>
              </p:cNvPicPr>
              <p:nvPr/>
            </p:nvPicPr>
            <p:blipFill>
              <a:blip r:embed="rId6" cstate="print"/>
              <a:srcRect/>
              <a:stretch>
                <a:fillRect/>
              </a:stretch>
            </p:blipFill>
            <p:spPr bwMode="auto">
              <a:xfrm>
                <a:off x="1751550" y="4072235"/>
                <a:ext cx="314325" cy="323850"/>
              </a:xfrm>
              <a:prstGeom prst="rect">
                <a:avLst/>
              </a:prstGeom>
              <a:noFill/>
              <a:ln w="9525">
                <a:noFill/>
                <a:miter lim="800000"/>
                <a:headEnd/>
                <a:tailEnd/>
              </a:ln>
            </p:spPr>
          </p:pic>
          <p:sp>
            <p:nvSpPr>
              <p:cNvPr id="48" name="Rectangle 47"/>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Rectangle 44"/>
            <p:cNvSpPr/>
            <p:nvPr/>
          </p:nvSpPr>
          <p:spPr>
            <a:xfrm>
              <a:off x="1164853" y="5126798"/>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Rectangle 56"/>
          <p:cNvSpPr/>
          <p:nvPr/>
        </p:nvSpPr>
        <p:spPr>
          <a:xfrm>
            <a:off x="144016" y="7524328"/>
            <a:ext cx="1412776" cy="144016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latin typeface="Comic Sans MS" pitchFamily="66" charset="0"/>
              </a:rPr>
              <a:t>This space has been left blank for you to find your own celebrity who commits crimes against grammar.  </a:t>
            </a:r>
            <a:endParaRPr lang="en-GB" sz="1200" dirty="0">
              <a:latin typeface="Comic Sans MS" pitchFamily="66" charset="0"/>
            </a:endParaRPr>
          </a:p>
        </p:txBody>
      </p:sp>
      <p:sp>
        <p:nvSpPr>
          <p:cNvPr id="58" name="Bent-Up Arrow 57"/>
          <p:cNvSpPr/>
          <p:nvPr/>
        </p:nvSpPr>
        <p:spPr>
          <a:xfrm rot="16200000" flipV="1">
            <a:off x="692696" y="6660232"/>
            <a:ext cx="504056" cy="1224136"/>
          </a:xfrm>
          <a:prstGeom prst="bentUpArrow">
            <a:avLst>
              <a:gd name="adj1" fmla="val 36358"/>
              <a:gd name="adj2" fmla="val 38926"/>
              <a:gd name="adj3" fmla="val 50000"/>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562" name="Picture 2"/>
          <p:cNvPicPr>
            <a:picLocks noChangeAspect="1" noChangeArrowheads="1"/>
          </p:cNvPicPr>
          <p:nvPr/>
        </p:nvPicPr>
        <p:blipFill>
          <a:blip r:embed="rId7" cstate="print"/>
          <a:srcRect/>
          <a:stretch>
            <a:fillRect/>
          </a:stretch>
        </p:blipFill>
        <p:spPr bwMode="auto">
          <a:xfrm>
            <a:off x="3140968" y="755576"/>
            <a:ext cx="3523282" cy="13750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F:\Images\yellow_postit.jpg"/>
          <p:cNvPicPr>
            <a:picLocks noChangeAspect="1" noChangeArrowheads="1"/>
          </p:cNvPicPr>
          <p:nvPr/>
        </p:nvPicPr>
        <p:blipFill>
          <a:blip r:embed="rId2" cstate="print">
            <a:clrChange>
              <a:clrFrom>
                <a:srgbClr val="FFFFFE"/>
              </a:clrFrom>
              <a:clrTo>
                <a:srgbClr val="FFFFFE">
                  <a:alpha val="0"/>
                </a:srgbClr>
              </a:clrTo>
            </a:clrChange>
            <a:extLst>
              <a:ext uri="{28A0092B-C50C-407E-A947-70E740481C1C}">
                <a14:useLocalDpi xmlns="" xmlns:a14="http://schemas.microsoft.com/office/drawing/2010/main" val="0"/>
              </a:ext>
            </a:extLst>
          </a:blip>
          <a:srcRect/>
          <a:stretch>
            <a:fillRect/>
          </a:stretch>
        </p:blipFill>
        <p:spPr bwMode="auto">
          <a:xfrm>
            <a:off x="188640" y="107504"/>
            <a:ext cx="2232248" cy="2223603"/>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404664" y="611560"/>
            <a:ext cx="1872208" cy="1384995"/>
          </a:xfrm>
          <a:prstGeom prst="rect">
            <a:avLst/>
          </a:prstGeom>
          <a:noFill/>
        </p:spPr>
        <p:txBody>
          <a:bodyPr wrap="square" rtlCol="0">
            <a:spAutoFit/>
          </a:bodyPr>
          <a:lstStyle/>
          <a:p>
            <a:pPr algn="ctr"/>
            <a:r>
              <a:rPr lang="en-GB" sz="1400" b="1" dirty="0" smtClean="0">
                <a:latin typeface="Comic Sans MS" pitchFamily="66" charset="0"/>
              </a:rPr>
              <a:t>Past tense </a:t>
            </a:r>
          </a:p>
          <a:p>
            <a:pPr algn="ctr"/>
            <a:endParaRPr lang="en-GB" sz="1400" dirty="0" smtClean="0">
              <a:latin typeface="Comic Sans MS" pitchFamily="66" charset="0"/>
            </a:endParaRPr>
          </a:p>
          <a:p>
            <a:pPr algn="ctr"/>
            <a:r>
              <a:rPr lang="en-GB" sz="1400" dirty="0" smtClean="0">
                <a:latin typeface="Comic Sans MS" pitchFamily="66" charset="0"/>
              </a:rPr>
              <a:t>We use the </a:t>
            </a:r>
            <a:r>
              <a:rPr lang="en-GB" sz="1400" b="1" dirty="0" smtClean="0">
                <a:latin typeface="Comic Sans MS" pitchFamily="66" charset="0"/>
              </a:rPr>
              <a:t>past tense</a:t>
            </a:r>
            <a:r>
              <a:rPr lang="en-GB" sz="1400" dirty="0" smtClean="0">
                <a:latin typeface="Comic Sans MS" pitchFamily="66" charset="0"/>
              </a:rPr>
              <a:t> to talk about things that have already happened. </a:t>
            </a:r>
            <a:endParaRPr lang="en-GB" sz="1400" dirty="0">
              <a:latin typeface="Comic Sans MS" pitchFamily="66" charset="0"/>
            </a:endParaRPr>
          </a:p>
        </p:txBody>
      </p:sp>
      <p:pic>
        <p:nvPicPr>
          <p:cNvPr id="11" name="Picture 8" descr="F:\Images\yellow_postit.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76872" y="107504"/>
            <a:ext cx="2232248" cy="2223603"/>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2492896" y="611560"/>
            <a:ext cx="1872208" cy="1384995"/>
          </a:xfrm>
          <a:prstGeom prst="rect">
            <a:avLst/>
          </a:prstGeom>
          <a:noFill/>
        </p:spPr>
        <p:txBody>
          <a:bodyPr wrap="square" rtlCol="0">
            <a:spAutoFit/>
          </a:bodyPr>
          <a:lstStyle/>
          <a:p>
            <a:pPr algn="ctr"/>
            <a:r>
              <a:rPr lang="en-GB" sz="1400" b="1" dirty="0" smtClean="0">
                <a:latin typeface="Comic Sans MS" pitchFamily="66" charset="0"/>
              </a:rPr>
              <a:t>Present tense </a:t>
            </a:r>
          </a:p>
          <a:p>
            <a:pPr algn="ctr"/>
            <a:endParaRPr lang="en-GB" sz="1400" dirty="0" smtClean="0">
              <a:latin typeface="Comic Sans MS" pitchFamily="66" charset="0"/>
            </a:endParaRPr>
          </a:p>
          <a:p>
            <a:pPr algn="ctr"/>
            <a:r>
              <a:rPr lang="en-GB" sz="1400" dirty="0" smtClean="0">
                <a:latin typeface="Comic Sans MS" pitchFamily="66" charset="0"/>
              </a:rPr>
              <a:t>We use the </a:t>
            </a:r>
            <a:r>
              <a:rPr lang="en-GB" sz="1400" b="1" dirty="0" smtClean="0">
                <a:latin typeface="Comic Sans MS" pitchFamily="66" charset="0"/>
              </a:rPr>
              <a:t>present tense </a:t>
            </a:r>
            <a:r>
              <a:rPr lang="en-GB" sz="1400" dirty="0" smtClean="0">
                <a:latin typeface="Comic Sans MS" pitchFamily="66" charset="0"/>
              </a:rPr>
              <a:t>to talk about things that are happening now. </a:t>
            </a:r>
            <a:endParaRPr lang="en-GB" sz="1400" dirty="0">
              <a:latin typeface="Comic Sans MS" pitchFamily="66" charset="0"/>
            </a:endParaRPr>
          </a:p>
        </p:txBody>
      </p:sp>
      <p:pic>
        <p:nvPicPr>
          <p:cNvPr id="13" name="Picture 8" descr="F:\Images\yellow_postit.jpg"/>
          <p:cNvPicPr>
            <a:picLocks noChangeAspect="1" noChangeArrowheads="1"/>
          </p:cNvPicPr>
          <p:nvPr/>
        </p:nvPicPr>
        <p:blipFill>
          <a:blip r:embed="rId2" cstate="print">
            <a:clrChange>
              <a:clrFrom>
                <a:srgbClr val="FFFFFE"/>
              </a:clrFrom>
              <a:clrTo>
                <a:srgbClr val="FFFFFE">
                  <a:alpha val="0"/>
                </a:srgbClr>
              </a:clrTo>
            </a:clrChange>
            <a:extLst>
              <a:ext uri="{28A0092B-C50C-407E-A947-70E740481C1C}">
                <a14:useLocalDpi xmlns="" xmlns:a14="http://schemas.microsoft.com/office/drawing/2010/main" val="0"/>
              </a:ext>
            </a:extLst>
          </a:blip>
          <a:srcRect/>
          <a:stretch>
            <a:fillRect/>
          </a:stretch>
        </p:blipFill>
        <p:spPr bwMode="auto">
          <a:xfrm>
            <a:off x="4365104" y="107504"/>
            <a:ext cx="2232248" cy="222360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4581128" y="611560"/>
            <a:ext cx="1872208" cy="1384995"/>
          </a:xfrm>
          <a:prstGeom prst="rect">
            <a:avLst/>
          </a:prstGeom>
          <a:noFill/>
        </p:spPr>
        <p:txBody>
          <a:bodyPr wrap="square" rtlCol="0">
            <a:spAutoFit/>
          </a:bodyPr>
          <a:lstStyle/>
          <a:p>
            <a:pPr algn="ctr"/>
            <a:r>
              <a:rPr lang="en-GB" sz="1400" b="1" dirty="0" smtClean="0">
                <a:latin typeface="Comic Sans MS" pitchFamily="66" charset="0"/>
              </a:rPr>
              <a:t>Future tense </a:t>
            </a:r>
          </a:p>
          <a:p>
            <a:pPr algn="ctr"/>
            <a:endParaRPr lang="en-GB" sz="1400" dirty="0" smtClean="0">
              <a:latin typeface="Comic Sans MS" pitchFamily="66" charset="0"/>
            </a:endParaRPr>
          </a:p>
          <a:p>
            <a:pPr algn="ctr"/>
            <a:r>
              <a:rPr lang="en-GB" sz="1400" dirty="0" smtClean="0">
                <a:latin typeface="Comic Sans MS" pitchFamily="66" charset="0"/>
              </a:rPr>
              <a:t>We use the </a:t>
            </a:r>
            <a:r>
              <a:rPr lang="en-GB" sz="1400" b="1" dirty="0" smtClean="0">
                <a:latin typeface="Comic Sans MS" pitchFamily="66" charset="0"/>
              </a:rPr>
              <a:t>future tense</a:t>
            </a:r>
            <a:r>
              <a:rPr lang="en-GB" sz="1400" dirty="0" smtClean="0">
                <a:latin typeface="Comic Sans MS" pitchFamily="66" charset="0"/>
              </a:rPr>
              <a:t> to talk about things that are going to happen. </a:t>
            </a:r>
            <a:endParaRPr lang="en-GB" sz="1400" dirty="0">
              <a:latin typeface="Comic Sans MS" pitchFamily="66" charset="0"/>
            </a:endParaRPr>
          </a:p>
        </p:txBody>
      </p:sp>
      <p:pic>
        <p:nvPicPr>
          <p:cNvPr id="15" name="Picture 2" descr="http://ja.theangellfamily.com/wp-content/uploads/2012/02/past-present-future.jpg"/>
          <p:cNvPicPr>
            <a:picLocks noChangeAspect="1" noChangeArrowheads="1"/>
          </p:cNvPicPr>
          <p:nvPr/>
        </p:nvPicPr>
        <p:blipFill>
          <a:blip r:embed="rId3" cstate="print"/>
          <a:srcRect t="21065" b="26976"/>
          <a:stretch>
            <a:fillRect/>
          </a:stretch>
        </p:blipFill>
        <p:spPr bwMode="auto">
          <a:xfrm>
            <a:off x="188640" y="2555776"/>
            <a:ext cx="1368152" cy="648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1628800" y="2483768"/>
            <a:ext cx="3331488" cy="1169551"/>
          </a:xfrm>
          <a:prstGeom prst="rect">
            <a:avLst/>
          </a:prstGeom>
          <a:noFill/>
        </p:spPr>
        <p:txBody>
          <a:bodyPr wrap="square" rtlCol="0">
            <a:spAutoFit/>
          </a:bodyPr>
          <a:lstStyle/>
          <a:p>
            <a:r>
              <a:rPr lang="en-GB" sz="1400" dirty="0" smtClean="0">
                <a:latin typeface="Comic Sans MS" pitchFamily="66" charset="0"/>
              </a:rPr>
              <a:t>Last term we talked about different tenses and plural and singular words – this term we are going to combine these and talk about when and how to use the verb </a:t>
            </a:r>
            <a:r>
              <a:rPr lang="en-GB" sz="1400" i="1" dirty="0" smtClean="0">
                <a:latin typeface="Comic Sans MS" pitchFamily="66" charset="0"/>
              </a:rPr>
              <a:t>to be. </a:t>
            </a:r>
            <a:endParaRPr lang="en-GB" sz="900" dirty="0">
              <a:latin typeface="Comic Sans MS" pitchFamily="66" charset="0"/>
            </a:endParaRPr>
          </a:p>
        </p:txBody>
      </p:sp>
      <p:graphicFrame>
        <p:nvGraphicFramePr>
          <p:cNvPr id="19" name="Table 18"/>
          <p:cNvGraphicFramePr>
            <a:graphicFrameLocks noGrp="1"/>
          </p:cNvGraphicFramePr>
          <p:nvPr/>
        </p:nvGraphicFramePr>
        <p:xfrm>
          <a:off x="809710" y="3779912"/>
          <a:ext cx="5238581" cy="370840"/>
        </p:xfrm>
        <a:graphic>
          <a:graphicData uri="http://schemas.openxmlformats.org/drawingml/2006/table">
            <a:tbl>
              <a:tblPr firstRow="1" bandRow="1">
                <a:tableStyleId>{5C22544A-7EE6-4342-B048-85BDC9FD1C3A}</a:tableStyleId>
              </a:tblPr>
              <a:tblGrid>
                <a:gridCol w="658004"/>
                <a:gridCol w="1348908"/>
                <a:gridCol w="1645010"/>
                <a:gridCol w="1586659"/>
              </a:tblGrid>
              <a:tr h="370840">
                <a:tc>
                  <a:txBody>
                    <a:bodyPr/>
                    <a:lstStyle/>
                    <a:p>
                      <a:r>
                        <a:rPr lang="en-GB" sz="1600" dirty="0" smtClean="0">
                          <a:solidFill>
                            <a:schemeClr val="tx1"/>
                          </a:solidFill>
                          <a:latin typeface="Comic Sans MS" pitchFamily="66" charset="0"/>
                        </a:rPr>
                        <a:t>Key:</a:t>
                      </a:r>
                      <a:r>
                        <a:rPr lang="en-GB" sz="1600" dirty="0" smtClean="0">
                          <a:latin typeface="Comic Sans MS" pitchFamily="66" charset="0"/>
                        </a:rPr>
                        <a:t> </a:t>
                      </a:r>
                      <a:endParaRPr lang="en-GB" sz="1600" dirty="0">
                        <a:latin typeface="Comic Sans MS" pitchFamily="66" charset="0"/>
                      </a:endParaRPr>
                    </a:p>
                  </a:txBody>
                  <a:tcPr>
                    <a:lnB w="12700" cap="flat" cmpd="sng" algn="ctr">
                      <a:solidFill>
                        <a:schemeClr val="tx1"/>
                      </a:solidFill>
                      <a:prstDash val="solid"/>
                      <a:round/>
                      <a:headEnd type="none" w="med" len="med"/>
                      <a:tailEnd type="none" w="med" len="med"/>
                    </a:lnB>
                    <a:noFill/>
                  </a:tcPr>
                </a:tc>
                <a:tc>
                  <a:txBody>
                    <a:bodyPr/>
                    <a:lstStyle/>
                    <a:p>
                      <a:r>
                        <a:rPr lang="en-GB" sz="1600" dirty="0" smtClean="0">
                          <a:solidFill>
                            <a:srgbClr val="D60093"/>
                          </a:solidFill>
                          <a:latin typeface="Comic Sans MS" pitchFamily="66" charset="0"/>
                        </a:rPr>
                        <a:t>Past tense </a:t>
                      </a:r>
                      <a:endParaRPr lang="en-GB" sz="1600" dirty="0">
                        <a:solidFill>
                          <a:srgbClr val="D60093"/>
                        </a:solidFill>
                        <a:latin typeface="Comic Sans MS" pitchFamily="66" charset="0"/>
                      </a:endParaRPr>
                    </a:p>
                  </a:txBody>
                  <a:tcPr>
                    <a:lnB w="12700" cap="flat" cmpd="sng" algn="ctr">
                      <a:solidFill>
                        <a:schemeClr val="tx1"/>
                      </a:solidFill>
                      <a:prstDash val="solid"/>
                      <a:round/>
                      <a:headEnd type="none" w="med" len="med"/>
                      <a:tailEnd type="none" w="med" len="med"/>
                    </a:lnB>
                    <a:noFill/>
                  </a:tcPr>
                </a:tc>
                <a:tc>
                  <a:txBody>
                    <a:bodyPr/>
                    <a:lstStyle/>
                    <a:p>
                      <a:r>
                        <a:rPr lang="en-GB" sz="1600" dirty="0" smtClean="0">
                          <a:solidFill>
                            <a:srgbClr val="00B0F0"/>
                          </a:solidFill>
                          <a:latin typeface="Comic Sans MS" pitchFamily="66" charset="0"/>
                        </a:rPr>
                        <a:t>Present tense </a:t>
                      </a:r>
                      <a:endParaRPr lang="en-GB" sz="1600" dirty="0">
                        <a:solidFill>
                          <a:srgbClr val="00B0F0"/>
                        </a:solidFill>
                        <a:latin typeface="Comic Sans MS" pitchFamily="66" charset="0"/>
                      </a:endParaRPr>
                    </a:p>
                  </a:txBody>
                  <a:tcPr>
                    <a:lnB w="12700" cap="flat" cmpd="sng" algn="ctr">
                      <a:solidFill>
                        <a:schemeClr val="tx1"/>
                      </a:solidFill>
                      <a:prstDash val="solid"/>
                      <a:round/>
                      <a:headEnd type="none" w="med" len="med"/>
                      <a:tailEnd type="none" w="med" len="med"/>
                    </a:lnB>
                    <a:noFill/>
                  </a:tcPr>
                </a:tc>
                <a:tc>
                  <a:txBody>
                    <a:bodyPr/>
                    <a:lstStyle/>
                    <a:p>
                      <a:r>
                        <a:rPr lang="en-GB" sz="1600" dirty="0" smtClean="0">
                          <a:solidFill>
                            <a:srgbClr val="00B050"/>
                          </a:solidFill>
                          <a:latin typeface="Comic Sans MS" pitchFamily="66" charset="0"/>
                        </a:rPr>
                        <a:t>Future tense </a:t>
                      </a:r>
                      <a:endParaRPr lang="en-GB" sz="1600" dirty="0">
                        <a:solidFill>
                          <a:srgbClr val="00B050"/>
                        </a:solidFill>
                        <a:latin typeface="Comic Sans MS" pitchFamily="66" charset="0"/>
                      </a:endParaRPr>
                    </a:p>
                  </a:txBody>
                  <a:tcPr>
                    <a:lnB w="12700" cap="flat" cmpd="sng" algn="ctr">
                      <a:solidFill>
                        <a:schemeClr val="tx1"/>
                      </a:solidFill>
                      <a:prstDash val="solid"/>
                      <a:round/>
                      <a:headEnd type="none" w="med" len="med"/>
                      <a:tailEnd type="none" w="med" len="med"/>
                    </a:lnB>
                    <a:noFill/>
                  </a:tcPr>
                </a:tc>
              </a:tr>
            </a:tbl>
          </a:graphicData>
        </a:graphic>
      </p:graphicFrame>
      <p:pic>
        <p:nvPicPr>
          <p:cNvPr id="24" name="Picture 2" descr="http://icosa.hkbu.edu.hk/grammar/nouns/singular-plural/files/img/img1.jpg"/>
          <p:cNvPicPr>
            <a:picLocks noChangeAspect="1" noChangeArrowheads="1"/>
          </p:cNvPicPr>
          <p:nvPr/>
        </p:nvPicPr>
        <p:blipFill>
          <a:blip r:embed="rId4" cstate="print"/>
          <a:srcRect/>
          <a:stretch>
            <a:fillRect/>
          </a:stretch>
        </p:blipFill>
        <p:spPr bwMode="auto">
          <a:xfrm>
            <a:off x="5085184" y="2483768"/>
            <a:ext cx="1493959" cy="715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5" name="Table 24"/>
          <p:cNvGraphicFramePr>
            <a:graphicFrameLocks noGrp="1"/>
          </p:cNvGraphicFramePr>
          <p:nvPr/>
        </p:nvGraphicFramePr>
        <p:xfrm>
          <a:off x="296652" y="4427984"/>
          <a:ext cx="6264696" cy="3139440"/>
        </p:xfrm>
        <a:graphic>
          <a:graphicData uri="http://schemas.openxmlformats.org/drawingml/2006/table">
            <a:tbl>
              <a:tblPr firstRow="1" bandRow="1">
                <a:tableStyleId>{5C22544A-7EE6-4342-B048-85BDC9FD1C3A}</a:tableStyleId>
              </a:tblPr>
              <a:tblGrid>
                <a:gridCol w="1566174"/>
                <a:gridCol w="1566174"/>
                <a:gridCol w="1566174"/>
                <a:gridCol w="1566174"/>
              </a:tblGrid>
              <a:tr h="575762">
                <a:tc gridSpan="2">
                  <a:txBody>
                    <a:bodyPr/>
                    <a:lstStyle/>
                    <a:p>
                      <a:pPr algn="ctr"/>
                      <a:r>
                        <a:rPr lang="en-GB" dirty="0" smtClean="0">
                          <a:latin typeface="Comic Sans MS" pitchFamily="66" charset="0"/>
                        </a:rPr>
                        <a:t>Single </a:t>
                      </a:r>
                    </a:p>
                    <a:p>
                      <a:pPr algn="ctr"/>
                      <a:r>
                        <a:rPr lang="en-GB" sz="1400" b="0" dirty="0" smtClean="0">
                          <a:latin typeface="Comic Sans MS" pitchFamily="66" charset="0"/>
                        </a:rPr>
                        <a:t>(Talking about one person)</a:t>
                      </a:r>
                      <a:endParaRPr lang="en-GB" sz="1400" b="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pPr algn="ctr"/>
                      <a:endParaRPr lang="en-GB" dirty="0">
                        <a:latin typeface="Comic Sans MS" pitchFamily="66" charset="0"/>
                      </a:endParaRPr>
                    </a:p>
                  </a:txBody>
                  <a:tcPr/>
                </a:tc>
                <a:tc gridSpan="2">
                  <a:txBody>
                    <a:bodyPr/>
                    <a:lstStyle/>
                    <a:p>
                      <a:pPr algn="ctr"/>
                      <a:r>
                        <a:rPr lang="en-GB" dirty="0" smtClean="0">
                          <a:latin typeface="Comic Sans MS" pitchFamily="66" charset="0"/>
                        </a:rPr>
                        <a:t>Plural </a:t>
                      </a:r>
                    </a:p>
                    <a:p>
                      <a:pPr algn="ctr"/>
                      <a:r>
                        <a:rPr lang="en-GB" sz="1400" b="0" dirty="0" smtClean="0">
                          <a:latin typeface="Comic Sans MS" pitchFamily="66" charset="0"/>
                        </a:rPr>
                        <a:t>(Talking about two or more people)</a:t>
                      </a:r>
                      <a:endParaRPr lang="en-GB" sz="1400" b="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hMerge="1">
                  <a:txBody>
                    <a:bodyPr/>
                    <a:lstStyle/>
                    <a:p>
                      <a:pPr algn="ctr"/>
                      <a:endParaRPr lang="en-GB" dirty="0">
                        <a:latin typeface="Comic Sans MS" pitchFamily="66" charset="0"/>
                      </a:endParaRPr>
                    </a:p>
                  </a:txBody>
                  <a:tcPr/>
                </a:tc>
              </a:tr>
              <a:tr h="363639">
                <a:tc>
                  <a:txBody>
                    <a:bodyPr/>
                    <a:lstStyle/>
                    <a:p>
                      <a:pPr algn="l"/>
                      <a:r>
                        <a:rPr lang="en-GB" dirty="0" smtClean="0">
                          <a:solidFill>
                            <a:srgbClr val="00B0F0"/>
                          </a:solidFill>
                          <a:latin typeface="Comic Sans MS" pitchFamily="66" charset="0"/>
                        </a:rPr>
                        <a:t>I am </a:t>
                      </a:r>
                      <a:endParaRPr lang="en-GB"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D60093"/>
                          </a:solidFill>
                          <a:latin typeface="Comic Sans MS" pitchFamily="66" charset="0"/>
                        </a:rPr>
                        <a:t>I was </a:t>
                      </a:r>
                      <a:endParaRPr lang="en-GB"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00B0F0"/>
                          </a:solidFill>
                          <a:latin typeface="Comic Sans MS" pitchFamily="66" charset="0"/>
                        </a:rPr>
                        <a:t>We are</a:t>
                      </a:r>
                      <a:endParaRPr lang="en-GB"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D60093"/>
                          </a:solidFill>
                          <a:latin typeface="Comic Sans MS" pitchFamily="66" charset="0"/>
                        </a:rPr>
                        <a:t>We were </a:t>
                      </a:r>
                      <a:endParaRPr lang="en-GB"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3639">
                <a:tc>
                  <a:txBody>
                    <a:bodyPr/>
                    <a:lstStyle/>
                    <a:p>
                      <a:pPr algn="l"/>
                      <a:r>
                        <a:rPr lang="en-GB" dirty="0" smtClean="0">
                          <a:solidFill>
                            <a:srgbClr val="00B0F0"/>
                          </a:solidFill>
                          <a:latin typeface="Comic Sans MS" pitchFamily="66" charset="0"/>
                        </a:rPr>
                        <a:t>You are</a:t>
                      </a:r>
                      <a:endParaRPr lang="en-GB"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D60093"/>
                          </a:solidFill>
                          <a:latin typeface="Comic Sans MS" pitchFamily="66" charset="0"/>
                        </a:rPr>
                        <a:t>You were </a:t>
                      </a:r>
                      <a:endParaRPr lang="en-GB"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00B0F0"/>
                          </a:solidFill>
                          <a:latin typeface="Comic Sans MS" pitchFamily="66" charset="0"/>
                        </a:rPr>
                        <a:t>You are</a:t>
                      </a:r>
                      <a:endParaRPr lang="en-GB"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D60093"/>
                          </a:solidFill>
                          <a:latin typeface="Comic Sans MS" pitchFamily="66" charset="0"/>
                        </a:rPr>
                        <a:t>You were</a:t>
                      </a:r>
                      <a:endParaRPr lang="en-GB"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3639">
                <a:tc>
                  <a:txBody>
                    <a:bodyPr/>
                    <a:lstStyle/>
                    <a:p>
                      <a:pPr algn="l"/>
                      <a:r>
                        <a:rPr lang="en-GB" dirty="0" smtClean="0">
                          <a:solidFill>
                            <a:srgbClr val="00B0F0"/>
                          </a:solidFill>
                          <a:latin typeface="Comic Sans MS" pitchFamily="66" charset="0"/>
                        </a:rPr>
                        <a:t>He is</a:t>
                      </a:r>
                      <a:endParaRPr lang="en-GB"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D60093"/>
                          </a:solidFill>
                          <a:latin typeface="Comic Sans MS" pitchFamily="66" charset="0"/>
                        </a:rPr>
                        <a:t>He was </a:t>
                      </a:r>
                      <a:endParaRPr lang="en-GB"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00B0F0"/>
                          </a:solidFill>
                          <a:latin typeface="Comic Sans MS" pitchFamily="66" charset="0"/>
                        </a:rPr>
                        <a:t>They are</a:t>
                      </a:r>
                      <a:endParaRPr lang="en-GB"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D60093"/>
                          </a:solidFill>
                          <a:latin typeface="Comic Sans MS" pitchFamily="66" charset="0"/>
                        </a:rPr>
                        <a:t>They were</a:t>
                      </a:r>
                      <a:endParaRPr lang="en-GB"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3639">
                <a:tc>
                  <a:txBody>
                    <a:bodyPr/>
                    <a:lstStyle/>
                    <a:p>
                      <a:pPr algn="l"/>
                      <a:r>
                        <a:rPr lang="en-GB" dirty="0" smtClean="0">
                          <a:solidFill>
                            <a:srgbClr val="00B0F0"/>
                          </a:solidFill>
                          <a:latin typeface="Comic Sans MS" pitchFamily="66" charset="0"/>
                        </a:rPr>
                        <a:t>She is</a:t>
                      </a:r>
                      <a:endParaRPr lang="en-GB"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D60093"/>
                          </a:solidFill>
                          <a:latin typeface="Comic Sans MS" pitchFamily="66" charset="0"/>
                        </a:rPr>
                        <a:t>She was </a:t>
                      </a:r>
                      <a:endParaRPr lang="en-GB"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gridSpan="2">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3639">
                <a:tc>
                  <a:txBody>
                    <a:bodyPr/>
                    <a:lstStyle/>
                    <a:p>
                      <a:pPr algn="l"/>
                      <a:r>
                        <a:rPr lang="en-GB" dirty="0" smtClean="0">
                          <a:solidFill>
                            <a:srgbClr val="00B0F0"/>
                          </a:solidFill>
                          <a:latin typeface="Comic Sans MS" pitchFamily="66" charset="0"/>
                        </a:rPr>
                        <a:t>It is</a:t>
                      </a:r>
                      <a:endParaRPr lang="en-GB"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D60093"/>
                          </a:solidFill>
                          <a:latin typeface="Comic Sans MS" pitchFamily="66" charset="0"/>
                        </a:rPr>
                        <a:t>It was</a:t>
                      </a:r>
                      <a:endParaRPr lang="en-GB"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v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16415">
                <a:tc gridSpan="4">
                  <a:txBody>
                    <a:bodyPr/>
                    <a:lstStyle/>
                    <a:p>
                      <a:pPr algn="ctr"/>
                      <a:r>
                        <a:rPr lang="en-GB" sz="1400" dirty="0" smtClean="0">
                          <a:solidFill>
                            <a:srgbClr val="00B050"/>
                          </a:solidFill>
                          <a:latin typeface="Comic Sans MS" pitchFamily="66" charset="0"/>
                        </a:rPr>
                        <a:t>All of the</a:t>
                      </a:r>
                      <a:r>
                        <a:rPr lang="en-GB" sz="1400" baseline="0" dirty="0" smtClean="0">
                          <a:solidFill>
                            <a:srgbClr val="00B050"/>
                          </a:solidFill>
                          <a:latin typeface="Comic Sans MS" pitchFamily="66" charset="0"/>
                        </a:rPr>
                        <a:t> </a:t>
                      </a:r>
                      <a:r>
                        <a:rPr lang="en-GB" sz="1400" baseline="0" dirty="0" smtClean="0">
                          <a:solidFill>
                            <a:srgbClr val="00B0F0"/>
                          </a:solidFill>
                          <a:latin typeface="Comic Sans MS" pitchFamily="66" charset="0"/>
                        </a:rPr>
                        <a:t>present tense starters </a:t>
                      </a:r>
                      <a:r>
                        <a:rPr lang="en-GB" sz="1400" dirty="0" smtClean="0">
                          <a:solidFill>
                            <a:srgbClr val="00B0F0"/>
                          </a:solidFill>
                          <a:latin typeface="Comic Sans MS" pitchFamily="66" charset="0"/>
                        </a:rPr>
                        <a:t> </a:t>
                      </a:r>
                      <a:r>
                        <a:rPr lang="en-GB" sz="1400" dirty="0" smtClean="0">
                          <a:solidFill>
                            <a:srgbClr val="00B050"/>
                          </a:solidFill>
                          <a:latin typeface="Comic Sans MS" pitchFamily="66" charset="0"/>
                        </a:rPr>
                        <a:t>can be converted into future tense depending</a:t>
                      </a:r>
                      <a:r>
                        <a:rPr lang="en-GB" sz="1400" baseline="0" dirty="0" smtClean="0">
                          <a:solidFill>
                            <a:srgbClr val="00B050"/>
                          </a:solidFill>
                          <a:latin typeface="Comic Sans MS" pitchFamily="66" charset="0"/>
                        </a:rPr>
                        <a:t> on the </a:t>
                      </a:r>
                      <a:r>
                        <a:rPr lang="en-GB" sz="1400" b="1" u="sng" baseline="0" dirty="0" smtClean="0">
                          <a:solidFill>
                            <a:schemeClr val="tx1"/>
                          </a:solidFill>
                          <a:latin typeface="Comic Sans MS" pitchFamily="66" charset="0"/>
                        </a:rPr>
                        <a:t>auxiliary verb </a:t>
                      </a:r>
                      <a:r>
                        <a:rPr lang="en-GB" sz="1400" baseline="0" dirty="0" smtClean="0">
                          <a:solidFill>
                            <a:srgbClr val="00B050"/>
                          </a:solidFill>
                          <a:latin typeface="Comic Sans MS" pitchFamily="66" charset="0"/>
                        </a:rPr>
                        <a:t>(see your first booklet) that you choose to follow the main verb. </a:t>
                      </a:r>
                      <a:endParaRPr lang="en-GB" sz="1400" dirty="0">
                        <a:solidFill>
                          <a:srgbClr val="00B05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6" name="TextBox 25"/>
          <p:cNvSpPr txBox="1"/>
          <p:nvPr/>
        </p:nvSpPr>
        <p:spPr>
          <a:xfrm>
            <a:off x="260648" y="7596336"/>
            <a:ext cx="6336704" cy="1169551"/>
          </a:xfrm>
          <a:prstGeom prst="rect">
            <a:avLst/>
          </a:prstGeom>
          <a:noFill/>
        </p:spPr>
        <p:txBody>
          <a:bodyPr wrap="square" rtlCol="0">
            <a:spAutoFit/>
          </a:bodyPr>
          <a:lstStyle/>
          <a:p>
            <a:r>
              <a:rPr lang="en-GB" sz="1400" u="sng" dirty="0" smtClean="0">
                <a:latin typeface="Comic Sans MS" pitchFamily="66" charset="0"/>
              </a:rPr>
              <a:t>Example</a:t>
            </a:r>
          </a:p>
          <a:p>
            <a:endParaRPr lang="en-GB" sz="1400" dirty="0" smtClean="0">
              <a:solidFill>
                <a:srgbClr val="00B0F0"/>
              </a:solidFill>
              <a:latin typeface="Comic Sans MS" pitchFamily="66" charset="0"/>
            </a:endParaRPr>
          </a:p>
          <a:p>
            <a:r>
              <a:rPr lang="en-GB" sz="1400" dirty="0" smtClean="0">
                <a:solidFill>
                  <a:srgbClr val="00B0F0"/>
                </a:solidFill>
                <a:latin typeface="Comic Sans MS" pitchFamily="66" charset="0"/>
              </a:rPr>
              <a:t>I am </a:t>
            </a:r>
            <a:r>
              <a:rPr lang="en-GB" sz="1400" b="1" u="sng" dirty="0" smtClean="0">
                <a:latin typeface="Comic Sans MS" pitchFamily="66" charset="0"/>
              </a:rPr>
              <a:t>having</a:t>
            </a:r>
            <a:r>
              <a:rPr lang="en-GB" sz="1400" dirty="0" smtClean="0">
                <a:solidFill>
                  <a:srgbClr val="00B0F0"/>
                </a:solidFill>
                <a:latin typeface="Comic Sans MS" pitchFamily="66" charset="0"/>
              </a:rPr>
              <a:t> a great day at the funfair. </a:t>
            </a:r>
          </a:p>
          <a:p>
            <a:endParaRPr lang="en-GB" sz="1400" dirty="0" smtClean="0">
              <a:solidFill>
                <a:srgbClr val="00B0F0"/>
              </a:solidFill>
              <a:latin typeface="Comic Sans MS" pitchFamily="66" charset="0"/>
            </a:endParaRPr>
          </a:p>
          <a:p>
            <a:r>
              <a:rPr lang="en-GB" sz="1400" dirty="0" smtClean="0">
                <a:solidFill>
                  <a:srgbClr val="00B050"/>
                </a:solidFill>
                <a:latin typeface="Comic Sans MS" pitchFamily="66" charset="0"/>
              </a:rPr>
              <a:t>I am </a:t>
            </a:r>
            <a:r>
              <a:rPr lang="en-GB" sz="1400" b="1" u="sng" dirty="0" smtClean="0">
                <a:latin typeface="Comic Sans MS" pitchFamily="66" charset="0"/>
              </a:rPr>
              <a:t>going</a:t>
            </a:r>
            <a:r>
              <a:rPr lang="en-GB" sz="1400" dirty="0" smtClean="0">
                <a:solidFill>
                  <a:srgbClr val="00B050"/>
                </a:solidFill>
                <a:latin typeface="Comic Sans MS" pitchFamily="66" charset="0"/>
              </a:rPr>
              <a:t> to have a great day at the funfair. </a:t>
            </a:r>
            <a:endParaRPr lang="en-GB" sz="900" dirty="0">
              <a:solidFill>
                <a:srgbClr val="00B050"/>
              </a:solidFill>
              <a:latin typeface="Comic Sans MS" pitchFamily="66"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296652" y="1619672"/>
            <a:ext cx="6264696"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The Twits </a:t>
            </a:r>
            <a:r>
              <a:rPr kumimoji="0" lang="en-GB" sz="1400" b="0" i="0" u="none" strike="noStrike" cap="none" normalizeH="0" baseline="0" dirty="0" smtClean="0">
                <a:ln>
                  <a:noFill/>
                </a:ln>
                <a:solidFill>
                  <a:schemeClr val="accent6">
                    <a:lumMod val="75000"/>
                  </a:schemeClr>
                </a:solidFill>
                <a:effectLst/>
                <a:latin typeface="Comic Sans MS" pitchFamily="66" charset="0"/>
                <a:ea typeface="Times New Roman" pitchFamily="18" charset="0"/>
                <a:cs typeface="Times New Roman" pitchFamily="18" charset="0"/>
              </a:rPr>
              <a:t>is</a:t>
            </a:r>
            <a:r>
              <a:rPr kumimoji="0" lang="en-GB" sz="1400" b="0" i="0" u="none" strike="noStrike" cap="none" normalizeH="0" baseline="0" dirty="0" smtClean="0">
                <a:ln>
                  <a:noFill/>
                </a:ln>
                <a:effectLst/>
                <a:latin typeface="Comic Sans MS" pitchFamily="66" charset="0"/>
                <a:ea typeface="Times New Roman" pitchFamily="18" charset="0"/>
                <a:cs typeface="Times New Roman" pitchFamily="18" charset="0"/>
              </a:rPr>
              <a:t>/</a:t>
            </a:r>
            <a:r>
              <a:rPr kumimoji="0" lang="en-GB" sz="1400" b="0" i="0" u="none" strike="noStrike" cap="none" normalizeH="0" baseline="0" dirty="0" smtClean="0">
                <a:ln>
                  <a:noFill/>
                </a:ln>
                <a:solidFill>
                  <a:srgbClr val="7030A0"/>
                </a:solidFill>
                <a:effectLst/>
                <a:latin typeface="Comic Sans MS" pitchFamily="66" charset="0"/>
                <a:ea typeface="Times New Roman" pitchFamily="18" charset="0"/>
                <a:cs typeface="Times New Roman" pitchFamily="18" charset="0"/>
              </a:rPr>
              <a:t>are</a:t>
            </a: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nasty. Mr Twit </a:t>
            </a:r>
            <a:r>
              <a:rPr lang="en-GB" sz="1400" dirty="0" smtClean="0">
                <a:solidFill>
                  <a:schemeClr val="accent6">
                    <a:lumMod val="75000"/>
                  </a:schemeClr>
                </a:solidFill>
                <a:latin typeface="Comic Sans MS" pitchFamily="66" charset="0"/>
                <a:ea typeface="Times New Roman" pitchFamily="18" charset="0"/>
                <a:cs typeface="Times New Roman" pitchFamily="18" charset="0"/>
              </a:rPr>
              <a:t>is</a:t>
            </a:r>
            <a:r>
              <a:rPr lang="en-GB" sz="1400" dirty="0" smtClean="0">
                <a:latin typeface="Comic Sans MS" pitchFamily="66" charset="0"/>
                <a:ea typeface="Times New Roman" pitchFamily="18" charset="0"/>
                <a:cs typeface="Times New Roman" pitchFamily="18" charset="0"/>
              </a:rPr>
              <a:t>/</a:t>
            </a:r>
            <a:r>
              <a:rPr lang="en-GB" sz="1400" dirty="0" smtClean="0">
                <a:solidFill>
                  <a:srgbClr val="7030A0"/>
                </a:solidFill>
                <a:latin typeface="Comic Sans MS" pitchFamily="66" charset="0"/>
                <a:ea typeface="Times New Roman" pitchFamily="18" charset="0"/>
                <a:cs typeface="Times New Roman" pitchFamily="18" charset="0"/>
              </a:rPr>
              <a:t>are </a:t>
            </a: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hairy and Mrs Twit </a:t>
            </a:r>
            <a:r>
              <a:rPr lang="en-GB" sz="1400" dirty="0" smtClean="0">
                <a:solidFill>
                  <a:schemeClr val="accent6">
                    <a:lumMod val="75000"/>
                  </a:schemeClr>
                </a:solidFill>
                <a:latin typeface="Comic Sans MS" pitchFamily="66" charset="0"/>
                <a:ea typeface="Times New Roman" pitchFamily="18" charset="0"/>
                <a:cs typeface="Times New Roman" pitchFamily="18" charset="0"/>
              </a:rPr>
              <a:t>is</a:t>
            </a:r>
            <a:r>
              <a:rPr lang="en-GB" sz="1400" dirty="0" smtClean="0">
                <a:latin typeface="Comic Sans MS" pitchFamily="66" charset="0"/>
                <a:ea typeface="Times New Roman" pitchFamily="18" charset="0"/>
                <a:cs typeface="Times New Roman" pitchFamily="18" charset="0"/>
              </a:rPr>
              <a:t>/</a:t>
            </a:r>
            <a:r>
              <a:rPr lang="en-GB" sz="1400" dirty="0" smtClean="0">
                <a:solidFill>
                  <a:srgbClr val="7030A0"/>
                </a:solidFill>
                <a:latin typeface="Comic Sans MS" pitchFamily="66" charset="0"/>
                <a:ea typeface="Times New Roman" pitchFamily="18" charset="0"/>
                <a:cs typeface="Times New Roman" pitchFamily="18" charset="0"/>
              </a:rPr>
              <a:t>are </a:t>
            </a: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ugly. They </a:t>
            </a:r>
            <a:r>
              <a:rPr lang="en-GB" sz="1400" dirty="0" smtClean="0">
                <a:solidFill>
                  <a:schemeClr val="accent6">
                    <a:lumMod val="75000"/>
                  </a:schemeClr>
                </a:solidFill>
                <a:latin typeface="Comic Sans MS" pitchFamily="66" charset="0"/>
                <a:ea typeface="Times New Roman" pitchFamily="18" charset="0"/>
                <a:cs typeface="Times New Roman" pitchFamily="18" charset="0"/>
              </a:rPr>
              <a:t>is</a:t>
            </a:r>
            <a:r>
              <a:rPr lang="en-GB" sz="1400" dirty="0" smtClean="0">
                <a:latin typeface="Comic Sans MS" pitchFamily="66" charset="0"/>
                <a:ea typeface="Times New Roman" pitchFamily="18" charset="0"/>
                <a:cs typeface="Times New Roman" pitchFamily="18" charset="0"/>
              </a:rPr>
              <a:t>/</a:t>
            </a:r>
            <a:r>
              <a:rPr lang="en-GB" sz="1400" dirty="0" smtClean="0">
                <a:solidFill>
                  <a:srgbClr val="7030A0"/>
                </a:solidFill>
                <a:latin typeface="Comic Sans MS" pitchFamily="66" charset="0"/>
                <a:ea typeface="Times New Roman" pitchFamily="18" charset="0"/>
                <a:cs typeface="Times New Roman" pitchFamily="18" charset="0"/>
              </a:rPr>
              <a:t>are </a:t>
            </a: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the most horrible people you will ever read about. Mr Twit and Mrs Twit </a:t>
            </a:r>
            <a:r>
              <a:rPr lang="en-GB" sz="1400" dirty="0" smtClean="0">
                <a:solidFill>
                  <a:schemeClr val="accent6">
                    <a:lumMod val="75000"/>
                  </a:schemeClr>
                </a:solidFill>
                <a:latin typeface="Comic Sans MS" pitchFamily="66" charset="0"/>
                <a:ea typeface="Times New Roman" pitchFamily="18" charset="0"/>
                <a:cs typeface="Times New Roman" pitchFamily="18" charset="0"/>
              </a:rPr>
              <a:t>is</a:t>
            </a:r>
            <a:r>
              <a:rPr lang="en-GB" sz="1400" dirty="0" smtClean="0">
                <a:latin typeface="Comic Sans MS" pitchFamily="66" charset="0"/>
                <a:ea typeface="Times New Roman" pitchFamily="18" charset="0"/>
                <a:cs typeface="Times New Roman" pitchFamily="18" charset="0"/>
              </a:rPr>
              <a:t>/</a:t>
            </a:r>
            <a:r>
              <a:rPr lang="en-GB" sz="1400" dirty="0" smtClean="0">
                <a:solidFill>
                  <a:srgbClr val="7030A0"/>
                </a:solidFill>
                <a:latin typeface="Comic Sans MS" pitchFamily="66" charset="0"/>
                <a:ea typeface="Times New Roman" pitchFamily="18" charset="0"/>
                <a:cs typeface="Times New Roman" pitchFamily="18" charset="0"/>
              </a:rPr>
              <a:t>are </a:t>
            </a: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always thinking of nasty tricks to play on each other. When Mrs Twit </a:t>
            </a:r>
            <a:r>
              <a:rPr kumimoji="0" lang="en-GB" sz="1400" b="0" i="0" u="none" strike="noStrike" cap="none" normalizeH="0" baseline="0" dirty="0" smtClean="0">
                <a:ln>
                  <a:noFill/>
                </a:ln>
                <a:solidFill>
                  <a:schemeClr val="accent6">
                    <a:lumMod val="75000"/>
                  </a:schemeClr>
                </a:solidFill>
                <a:effectLst/>
                <a:latin typeface="Comic Sans MS" pitchFamily="66" charset="0"/>
                <a:ea typeface="Times New Roman" pitchFamily="18" charset="0"/>
                <a:cs typeface="Times New Roman" pitchFamily="18" charset="0"/>
              </a:rPr>
              <a:t>was</a:t>
            </a:r>
            <a:r>
              <a:rPr kumimoji="0" lang="en-GB" sz="1400" b="0" i="0" u="none" strike="noStrike" cap="none" normalizeH="0" baseline="0" dirty="0" smtClean="0">
                <a:ln>
                  <a:noFill/>
                </a:ln>
                <a:effectLst/>
                <a:latin typeface="Comic Sans MS" pitchFamily="66" charset="0"/>
                <a:ea typeface="Times New Roman" pitchFamily="18" charset="0"/>
                <a:cs typeface="Times New Roman" pitchFamily="18" charset="0"/>
              </a:rPr>
              <a:t>/</a:t>
            </a:r>
            <a:r>
              <a:rPr kumimoji="0" lang="en-GB" sz="1400" b="0" i="0" u="none" strike="noStrike" cap="none" normalizeH="0" baseline="0" dirty="0" smtClean="0">
                <a:ln>
                  <a:noFill/>
                </a:ln>
                <a:solidFill>
                  <a:srgbClr val="7030A0"/>
                </a:solidFill>
                <a:effectLst/>
                <a:latin typeface="Comic Sans MS" pitchFamily="66" charset="0"/>
                <a:ea typeface="Times New Roman" pitchFamily="18" charset="0"/>
                <a:cs typeface="Times New Roman" pitchFamily="18" charset="0"/>
              </a:rPr>
              <a:t>were</a:t>
            </a: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angry, she gave Mr Twit worms to eat. He didn’t know that there </a:t>
            </a:r>
            <a:r>
              <a:rPr lang="en-GB" sz="1400" dirty="0" smtClean="0">
                <a:solidFill>
                  <a:schemeClr val="accent6">
                    <a:lumMod val="75000"/>
                  </a:schemeClr>
                </a:solidFill>
                <a:latin typeface="Comic Sans MS" pitchFamily="66" charset="0"/>
                <a:ea typeface="Times New Roman" pitchFamily="18" charset="0"/>
                <a:cs typeface="Times New Roman" pitchFamily="18" charset="0"/>
              </a:rPr>
              <a:t>was</a:t>
            </a:r>
            <a:r>
              <a:rPr lang="en-GB" sz="1400" dirty="0" smtClean="0">
                <a:latin typeface="Comic Sans MS" pitchFamily="66" charset="0"/>
                <a:ea typeface="Times New Roman" pitchFamily="18" charset="0"/>
                <a:cs typeface="Times New Roman" pitchFamily="18" charset="0"/>
              </a:rPr>
              <a:t>/</a:t>
            </a:r>
            <a:r>
              <a:rPr lang="en-GB" sz="1400" dirty="0" smtClean="0">
                <a:solidFill>
                  <a:srgbClr val="7030A0"/>
                </a:solidFill>
                <a:latin typeface="Comic Sans MS" pitchFamily="66" charset="0"/>
                <a:ea typeface="Times New Roman" pitchFamily="18" charset="0"/>
                <a:cs typeface="Times New Roman" pitchFamily="18" charset="0"/>
              </a:rPr>
              <a:t>were</a:t>
            </a: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worms in his dinner. He thought that he </a:t>
            </a:r>
            <a:r>
              <a:rPr lang="en-GB" sz="1400" dirty="0" smtClean="0">
                <a:solidFill>
                  <a:schemeClr val="accent6">
                    <a:lumMod val="75000"/>
                  </a:schemeClr>
                </a:solidFill>
                <a:latin typeface="Comic Sans MS" pitchFamily="66" charset="0"/>
                <a:ea typeface="Times New Roman" pitchFamily="18" charset="0"/>
                <a:cs typeface="Times New Roman" pitchFamily="18" charset="0"/>
              </a:rPr>
              <a:t>was</a:t>
            </a:r>
            <a:r>
              <a:rPr lang="en-GB" sz="1400" dirty="0" smtClean="0">
                <a:latin typeface="Comic Sans MS" pitchFamily="66" charset="0"/>
                <a:ea typeface="Times New Roman" pitchFamily="18" charset="0"/>
                <a:cs typeface="Times New Roman" pitchFamily="18" charset="0"/>
              </a:rPr>
              <a:t>/</a:t>
            </a:r>
            <a:r>
              <a:rPr lang="en-GB" sz="1400" dirty="0" smtClean="0">
                <a:solidFill>
                  <a:srgbClr val="7030A0"/>
                </a:solidFill>
                <a:latin typeface="Comic Sans MS" pitchFamily="66" charset="0"/>
                <a:ea typeface="Times New Roman" pitchFamily="18" charset="0"/>
                <a:cs typeface="Times New Roman" pitchFamily="18" charset="0"/>
              </a:rPr>
              <a:t>were</a:t>
            </a: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eating spaghetti. He wondered why his dinner was moving. </a:t>
            </a:r>
            <a:endParaRPr kumimoji="0" lang="en-GB" sz="14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Comic Sans MS" pitchFamily="66" charset="0"/>
              <a:cs typeface="Arial" pitchFamily="34" charset="0"/>
            </a:endParaRPr>
          </a:p>
        </p:txBody>
      </p:sp>
      <p:pic>
        <p:nvPicPr>
          <p:cNvPr id="2053" name="Picture 5" descr="http://i.telegraph.co.uk/multimedia/archive/02107/quentinblake15_2107428b.jpg"/>
          <p:cNvPicPr>
            <a:picLocks noChangeAspect="1" noChangeArrowheads="1"/>
          </p:cNvPicPr>
          <p:nvPr/>
        </p:nvPicPr>
        <p:blipFill>
          <a:blip r:embed="rId2" cstate="print"/>
          <a:srcRect/>
          <a:stretch>
            <a:fillRect/>
          </a:stretch>
        </p:blipFill>
        <p:spPr bwMode="auto">
          <a:xfrm>
            <a:off x="4653136" y="179512"/>
            <a:ext cx="2016224" cy="1261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descr="F:\Images\long_speach_bubbl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437112" cy="75557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180020" y="170801"/>
            <a:ext cx="4094178" cy="307777"/>
          </a:xfrm>
          <a:prstGeom prst="rect">
            <a:avLst/>
          </a:prstGeom>
          <a:noFill/>
        </p:spPr>
        <p:txBody>
          <a:bodyPr wrap="square" rtlCol="0">
            <a:spAutoFit/>
          </a:bodyPr>
          <a:lstStyle/>
          <a:p>
            <a:r>
              <a:rPr lang="en-GB" sz="1400" b="1" dirty="0" smtClean="0">
                <a:solidFill>
                  <a:schemeClr val="bg1"/>
                </a:solidFill>
                <a:latin typeface="Comic Sans MS" pitchFamily="66" charset="0"/>
              </a:rPr>
              <a:t>An extract from </a:t>
            </a:r>
            <a:r>
              <a:rPr lang="en-GB" sz="1400" b="1" i="1" dirty="0" smtClean="0">
                <a:solidFill>
                  <a:schemeClr val="bg1"/>
                </a:solidFill>
                <a:latin typeface="Comic Sans MS" pitchFamily="66" charset="0"/>
              </a:rPr>
              <a:t>The Twits</a:t>
            </a:r>
            <a:r>
              <a:rPr lang="en-GB" sz="1400" b="1" dirty="0" smtClean="0">
                <a:solidFill>
                  <a:schemeClr val="bg1"/>
                </a:solidFill>
                <a:latin typeface="Comic Sans MS" pitchFamily="66" charset="0"/>
              </a:rPr>
              <a:t> by </a:t>
            </a:r>
            <a:r>
              <a:rPr lang="en-GB" sz="1400" b="1" dirty="0" err="1" smtClean="0">
                <a:solidFill>
                  <a:schemeClr val="bg1"/>
                </a:solidFill>
                <a:latin typeface="Comic Sans MS" pitchFamily="66" charset="0"/>
              </a:rPr>
              <a:t>Roald</a:t>
            </a:r>
            <a:r>
              <a:rPr lang="en-GB" sz="1400" b="1" dirty="0" smtClean="0">
                <a:solidFill>
                  <a:schemeClr val="bg1"/>
                </a:solidFill>
                <a:latin typeface="Comic Sans MS" pitchFamily="66" charset="0"/>
              </a:rPr>
              <a:t> Dahl. </a:t>
            </a:r>
            <a:endParaRPr lang="en-GB" sz="1400" b="1" dirty="0">
              <a:solidFill>
                <a:schemeClr val="bg1"/>
              </a:solidFill>
              <a:latin typeface="Comic Sans MS" pitchFamily="66" charset="0"/>
            </a:endParaRPr>
          </a:p>
        </p:txBody>
      </p:sp>
      <p:sp>
        <p:nvSpPr>
          <p:cNvPr id="10" name="Rectangle 9"/>
          <p:cNvSpPr/>
          <p:nvPr/>
        </p:nvSpPr>
        <p:spPr>
          <a:xfrm>
            <a:off x="620688" y="755576"/>
            <a:ext cx="3888432" cy="648072"/>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smtClean="0">
                <a:latin typeface="Comic Sans MS" pitchFamily="66" charset="0"/>
              </a:rPr>
              <a:t>Task 1: Circle the correct </a:t>
            </a:r>
            <a:r>
              <a:rPr lang="en-GB" sz="1200" dirty="0" smtClean="0">
                <a:solidFill>
                  <a:schemeClr val="accent6">
                    <a:lumMod val="75000"/>
                  </a:schemeClr>
                </a:solidFill>
                <a:latin typeface="Comic Sans MS" pitchFamily="66" charset="0"/>
              </a:rPr>
              <a:t>single</a:t>
            </a:r>
            <a:r>
              <a:rPr lang="en-GB" sz="1200" dirty="0" smtClean="0">
                <a:latin typeface="Comic Sans MS" pitchFamily="66" charset="0"/>
              </a:rPr>
              <a:t> or </a:t>
            </a:r>
            <a:r>
              <a:rPr lang="en-GB" sz="1200" dirty="0" smtClean="0">
                <a:solidFill>
                  <a:srgbClr val="7030A0"/>
                </a:solidFill>
                <a:latin typeface="Comic Sans MS" pitchFamily="66" charset="0"/>
              </a:rPr>
              <a:t>plural. </a:t>
            </a:r>
            <a:endParaRPr lang="en-GB" sz="1200" dirty="0">
              <a:latin typeface="Comic Sans MS" pitchFamily="66" charset="0"/>
            </a:endParaRPr>
          </a:p>
        </p:txBody>
      </p:sp>
      <p:graphicFrame>
        <p:nvGraphicFramePr>
          <p:cNvPr id="11" name="Table 10"/>
          <p:cNvGraphicFramePr>
            <a:graphicFrameLocks noGrp="1"/>
          </p:cNvGraphicFramePr>
          <p:nvPr/>
        </p:nvGraphicFramePr>
        <p:xfrm>
          <a:off x="116632" y="3108672"/>
          <a:ext cx="6597352" cy="5839262"/>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12" name="Straight Connector 11"/>
          <p:cNvCxnSpPr/>
          <p:nvPr/>
        </p:nvCxnSpPr>
        <p:spPr>
          <a:xfrm>
            <a:off x="620688" y="3131840"/>
            <a:ext cx="0" cy="601216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60648" y="3203848"/>
            <a:ext cx="6336704" cy="792088"/>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smtClean="0">
                <a:latin typeface="Comic Sans MS" pitchFamily="66" charset="0"/>
              </a:rPr>
              <a:t>Task  2:  Write the next part of the story about The Twits and their terrible, nasty tricks. </a:t>
            </a:r>
          </a:p>
          <a:p>
            <a:r>
              <a:rPr lang="en-GB" sz="1200" dirty="0" smtClean="0">
                <a:latin typeface="Comic Sans MS" pitchFamily="66" charset="0"/>
              </a:rPr>
              <a:t>Be sure to include all of the sentence starters here. This will mean you have to use more than one paragraph to show a change in time. </a:t>
            </a:r>
            <a:endParaRPr lang="en-GB" sz="1200" dirty="0">
              <a:latin typeface="Comic Sans MS" pitchFamily="66" charset="0"/>
            </a:endParaRPr>
          </a:p>
        </p:txBody>
      </p:sp>
      <p:graphicFrame>
        <p:nvGraphicFramePr>
          <p:cNvPr id="14" name="Table 13"/>
          <p:cNvGraphicFramePr>
            <a:graphicFrameLocks noGrp="1"/>
          </p:cNvGraphicFramePr>
          <p:nvPr/>
        </p:nvGraphicFramePr>
        <p:xfrm>
          <a:off x="296652" y="4067944"/>
          <a:ext cx="6264696" cy="2103120"/>
        </p:xfrm>
        <a:graphic>
          <a:graphicData uri="http://schemas.openxmlformats.org/drawingml/2006/table">
            <a:tbl>
              <a:tblPr firstRow="1" bandRow="1">
                <a:tableStyleId>{5C22544A-7EE6-4342-B048-85BDC9FD1C3A}</a:tableStyleId>
              </a:tblPr>
              <a:tblGrid>
                <a:gridCol w="1566174"/>
                <a:gridCol w="1566174"/>
                <a:gridCol w="1566174"/>
                <a:gridCol w="1566174"/>
              </a:tblGrid>
              <a:tr h="271409">
                <a:tc gridSpan="2">
                  <a:txBody>
                    <a:bodyPr/>
                    <a:lstStyle/>
                    <a:p>
                      <a:pPr algn="ctr"/>
                      <a:r>
                        <a:rPr lang="en-GB" sz="1200" dirty="0" smtClean="0">
                          <a:latin typeface="Comic Sans MS" pitchFamily="66" charset="0"/>
                        </a:rPr>
                        <a:t>Single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pPr algn="ctr"/>
                      <a:endParaRPr lang="en-GB" dirty="0">
                        <a:latin typeface="Comic Sans MS" pitchFamily="66" charset="0"/>
                      </a:endParaRPr>
                    </a:p>
                  </a:txBody>
                  <a:tcPr/>
                </a:tc>
                <a:tc gridSpan="2">
                  <a:txBody>
                    <a:bodyPr/>
                    <a:lstStyle/>
                    <a:p>
                      <a:pPr algn="ctr"/>
                      <a:r>
                        <a:rPr lang="en-GB" sz="1200" dirty="0" smtClean="0">
                          <a:latin typeface="Comic Sans MS" pitchFamily="66" charset="0"/>
                        </a:rPr>
                        <a:t>Plural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hMerge="1">
                  <a:txBody>
                    <a:bodyPr/>
                    <a:lstStyle/>
                    <a:p>
                      <a:pPr algn="ctr"/>
                      <a:endParaRPr lang="en-GB" dirty="0">
                        <a:latin typeface="Comic Sans MS" pitchFamily="66" charset="0"/>
                      </a:endParaRPr>
                    </a:p>
                  </a:txBody>
                  <a:tcPr/>
                </a:tc>
              </a:tr>
              <a:tr h="218517">
                <a:tc>
                  <a:txBody>
                    <a:bodyPr/>
                    <a:lstStyle/>
                    <a:p>
                      <a:pPr algn="l"/>
                      <a:r>
                        <a:rPr lang="en-GB" sz="1200" dirty="0" smtClean="0">
                          <a:solidFill>
                            <a:srgbClr val="00B0F0"/>
                          </a:solidFill>
                          <a:latin typeface="Comic Sans MS" pitchFamily="66" charset="0"/>
                        </a:rPr>
                        <a:t>I am </a:t>
                      </a:r>
                      <a:endParaRPr lang="en-GB" sz="1200"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D60093"/>
                          </a:solidFill>
                          <a:latin typeface="Comic Sans MS" pitchFamily="66" charset="0"/>
                        </a:rPr>
                        <a:t>I was </a:t>
                      </a:r>
                      <a:endParaRPr lang="en-GB" sz="1200"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00B0F0"/>
                          </a:solidFill>
                          <a:latin typeface="Comic Sans MS" pitchFamily="66" charset="0"/>
                        </a:rPr>
                        <a:t>We are</a:t>
                      </a:r>
                      <a:endParaRPr lang="en-GB" sz="1200"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D60093"/>
                          </a:solidFill>
                          <a:latin typeface="Comic Sans MS" pitchFamily="66" charset="0"/>
                        </a:rPr>
                        <a:t>We were </a:t>
                      </a:r>
                      <a:endParaRPr lang="en-GB" sz="1200"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8517">
                <a:tc>
                  <a:txBody>
                    <a:bodyPr/>
                    <a:lstStyle/>
                    <a:p>
                      <a:pPr algn="l"/>
                      <a:r>
                        <a:rPr lang="en-GB" sz="1200" dirty="0" smtClean="0">
                          <a:solidFill>
                            <a:srgbClr val="00B0F0"/>
                          </a:solidFill>
                          <a:latin typeface="Comic Sans MS" pitchFamily="66" charset="0"/>
                        </a:rPr>
                        <a:t>You are</a:t>
                      </a:r>
                      <a:endParaRPr lang="en-GB" sz="1200"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D60093"/>
                          </a:solidFill>
                          <a:latin typeface="Comic Sans MS" pitchFamily="66" charset="0"/>
                        </a:rPr>
                        <a:t>You were </a:t>
                      </a:r>
                      <a:endParaRPr lang="en-GB" sz="1200"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00B0F0"/>
                          </a:solidFill>
                          <a:latin typeface="Comic Sans MS" pitchFamily="66" charset="0"/>
                        </a:rPr>
                        <a:t>You are</a:t>
                      </a:r>
                      <a:endParaRPr lang="en-GB" sz="1200"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D60093"/>
                          </a:solidFill>
                          <a:latin typeface="Comic Sans MS" pitchFamily="66" charset="0"/>
                        </a:rPr>
                        <a:t>You were</a:t>
                      </a:r>
                      <a:endParaRPr lang="en-GB" sz="1200"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8517">
                <a:tc>
                  <a:txBody>
                    <a:bodyPr/>
                    <a:lstStyle/>
                    <a:p>
                      <a:pPr algn="l"/>
                      <a:r>
                        <a:rPr lang="en-GB" sz="1200" dirty="0" smtClean="0">
                          <a:solidFill>
                            <a:srgbClr val="00B0F0"/>
                          </a:solidFill>
                          <a:latin typeface="Comic Sans MS" pitchFamily="66" charset="0"/>
                        </a:rPr>
                        <a:t>He is</a:t>
                      </a:r>
                      <a:endParaRPr lang="en-GB" sz="1200"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D60093"/>
                          </a:solidFill>
                          <a:latin typeface="Comic Sans MS" pitchFamily="66" charset="0"/>
                        </a:rPr>
                        <a:t>He was </a:t>
                      </a:r>
                      <a:endParaRPr lang="en-GB" sz="1200"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00B0F0"/>
                          </a:solidFill>
                          <a:latin typeface="Comic Sans MS" pitchFamily="66" charset="0"/>
                        </a:rPr>
                        <a:t>They are</a:t>
                      </a:r>
                      <a:endParaRPr lang="en-GB" sz="1200"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D60093"/>
                          </a:solidFill>
                          <a:latin typeface="Comic Sans MS" pitchFamily="66" charset="0"/>
                        </a:rPr>
                        <a:t>They were</a:t>
                      </a:r>
                      <a:endParaRPr lang="en-GB" sz="1200"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8517">
                <a:tc>
                  <a:txBody>
                    <a:bodyPr/>
                    <a:lstStyle/>
                    <a:p>
                      <a:pPr algn="l"/>
                      <a:r>
                        <a:rPr lang="en-GB" sz="1200" dirty="0" smtClean="0">
                          <a:solidFill>
                            <a:srgbClr val="00B0F0"/>
                          </a:solidFill>
                          <a:latin typeface="Comic Sans MS" pitchFamily="66" charset="0"/>
                        </a:rPr>
                        <a:t>She is</a:t>
                      </a:r>
                      <a:endParaRPr lang="en-GB" sz="1200"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D60093"/>
                          </a:solidFill>
                          <a:latin typeface="Comic Sans MS" pitchFamily="66" charset="0"/>
                        </a:rPr>
                        <a:t>She was </a:t>
                      </a:r>
                      <a:endParaRPr lang="en-GB" sz="1200"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gridSpan="2">
                  <a:txBody>
                    <a:bodyPr/>
                    <a:lstStyle/>
                    <a:p>
                      <a:pPr algn="l"/>
                      <a:endParaRPr lang="en-GB" sz="12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8517">
                <a:tc>
                  <a:txBody>
                    <a:bodyPr/>
                    <a:lstStyle/>
                    <a:p>
                      <a:pPr algn="l"/>
                      <a:r>
                        <a:rPr lang="en-GB" sz="1200" dirty="0" smtClean="0">
                          <a:solidFill>
                            <a:srgbClr val="00B0F0"/>
                          </a:solidFill>
                          <a:latin typeface="Comic Sans MS" pitchFamily="66" charset="0"/>
                        </a:rPr>
                        <a:t>It is</a:t>
                      </a:r>
                      <a:endParaRPr lang="en-GB" sz="1200"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D60093"/>
                          </a:solidFill>
                          <a:latin typeface="Comic Sans MS" pitchFamily="66" charset="0"/>
                        </a:rPr>
                        <a:t>It was</a:t>
                      </a:r>
                      <a:endParaRPr lang="en-GB" sz="1200"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v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4195">
                <a:tc gridSpan="4">
                  <a:txBody>
                    <a:bodyPr/>
                    <a:lstStyle/>
                    <a:p>
                      <a:pPr algn="ctr"/>
                      <a:r>
                        <a:rPr lang="en-GB" sz="1200" dirty="0" smtClean="0">
                          <a:solidFill>
                            <a:srgbClr val="00B050"/>
                          </a:solidFill>
                          <a:latin typeface="Comic Sans MS" pitchFamily="66" charset="0"/>
                        </a:rPr>
                        <a:t>All of the</a:t>
                      </a:r>
                      <a:r>
                        <a:rPr lang="en-GB" sz="1200" baseline="0" dirty="0" smtClean="0">
                          <a:solidFill>
                            <a:srgbClr val="00B050"/>
                          </a:solidFill>
                          <a:latin typeface="Comic Sans MS" pitchFamily="66" charset="0"/>
                        </a:rPr>
                        <a:t> </a:t>
                      </a:r>
                      <a:r>
                        <a:rPr lang="en-GB" sz="1200" baseline="0" dirty="0" smtClean="0">
                          <a:solidFill>
                            <a:srgbClr val="00B0F0"/>
                          </a:solidFill>
                          <a:latin typeface="Comic Sans MS" pitchFamily="66" charset="0"/>
                        </a:rPr>
                        <a:t>present tense starters </a:t>
                      </a:r>
                      <a:r>
                        <a:rPr lang="en-GB" sz="1200" dirty="0" smtClean="0">
                          <a:solidFill>
                            <a:srgbClr val="00B0F0"/>
                          </a:solidFill>
                          <a:latin typeface="Comic Sans MS" pitchFamily="66" charset="0"/>
                        </a:rPr>
                        <a:t> </a:t>
                      </a:r>
                      <a:r>
                        <a:rPr lang="en-GB" sz="1200" dirty="0" smtClean="0">
                          <a:solidFill>
                            <a:srgbClr val="00B050"/>
                          </a:solidFill>
                          <a:latin typeface="Comic Sans MS" pitchFamily="66" charset="0"/>
                        </a:rPr>
                        <a:t>can be converted into future tense depending</a:t>
                      </a:r>
                      <a:r>
                        <a:rPr lang="en-GB" sz="1200" baseline="0" dirty="0" smtClean="0">
                          <a:solidFill>
                            <a:srgbClr val="00B050"/>
                          </a:solidFill>
                          <a:latin typeface="Comic Sans MS" pitchFamily="66" charset="0"/>
                        </a:rPr>
                        <a:t> on the </a:t>
                      </a:r>
                      <a:r>
                        <a:rPr lang="en-GB" sz="1200" b="1" u="sng" baseline="0" dirty="0" smtClean="0">
                          <a:solidFill>
                            <a:schemeClr val="tx1"/>
                          </a:solidFill>
                          <a:latin typeface="Comic Sans MS" pitchFamily="66" charset="0"/>
                        </a:rPr>
                        <a:t>auxiliary verb </a:t>
                      </a:r>
                      <a:r>
                        <a:rPr lang="en-GB" sz="1200" baseline="0" dirty="0" smtClean="0">
                          <a:solidFill>
                            <a:srgbClr val="00B050"/>
                          </a:solidFill>
                          <a:latin typeface="Comic Sans MS" pitchFamily="66" charset="0"/>
                        </a:rPr>
                        <a:t>(see your first booklet) that you choose to follow the main verb. </a:t>
                      </a:r>
                      <a:endParaRPr lang="en-GB" sz="1200" dirty="0">
                        <a:solidFill>
                          <a:srgbClr val="00B05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431483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 xmlns:p14="http://schemas.microsoft.com/office/powerpoint/2010/main" val="3207904171"/>
              </p:ext>
            </p:extLst>
          </p:nvPr>
        </p:nvGraphicFramePr>
        <p:xfrm>
          <a:off x="332656" y="1399262"/>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332656" y="774450"/>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smtClean="0">
                <a:solidFill>
                  <a:srgbClr val="FF0000"/>
                </a:solidFill>
                <a:latin typeface="Comic Sans MS" pitchFamily="66" charset="0"/>
              </a:rPr>
              <a:t>Q</a:t>
            </a:r>
            <a:endParaRPr lang="en-GB" sz="6600" dirty="0">
              <a:solidFill>
                <a:srgbClr val="FF0000"/>
              </a:solidFill>
              <a:latin typeface="Comic Sans MS" pitchFamily="66" charset="0"/>
            </a:endParaRPr>
          </a:p>
        </p:txBody>
      </p:sp>
      <p:sp>
        <p:nvSpPr>
          <p:cNvPr id="7" name="TextBox 6"/>
          <p:cNvSpPr txBox="1"/>
          <p:nvPr/>
        </p:nvSpPr>
        <p:spPr>
          <a:xfrm>
            <a:off x="332662" y="442107"/>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9" name="Rectangle 8"/>
          <p:cNvSpPr/>
          <p:nvPr/>
        </p:nvSpPr>
        <p:spPr>
          <a:xfrm>
            <a:off x="1384014" y="726207"/>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442511" y="317992"/>
            <a:ext cx="3362753"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 </a:t>
            </a:r>
            <a:endParaRPr lang="en-GB" sz="2400" dirty="0">
              <a:solidFill>
                <a:srgbClr val="00B0F0"/>
              </a:solidFill>
              <a:latin typeface="Comic Sans MS" pitchFamily="66" charset="0"/>
            </a:endParaRPr>
          </a:p>
        </p:txBody>
      </p:sp>
      <p:sp>
        <p:nvSpPr>
          <p:cNvPr id="12" name="Rectangle 11"/>
          <p:cNvSpPr/>
          <p:nvPr/>
        </p:nvSpPr>
        <p:spPr>
          <a:xfrm>
            <a:off x="332659" y="3233800"/>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13" name="Rectangle 12"/>
          <p:cNvSpPr/>
          <p:nvPr/>
        </p:nvSpPr>
        <p:spPr>
          <a:xfrm>
            <a:off x="3645024" y="3233800"/>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graphicFrame>
        <p:nvGraphicFramePr>
          <p:cNvPr id="14" name="Table 13"/>
          <p:cNvGraphicFramePr>
            <a:graphicFrameLocks noGrp="1"/>
          </p:cNvGraphicFramePr>
          <p:nvPr>
            <p:extLst>
              <p:ext uri="{D42A27DB-BD31-4B8C-83A1-F6EECF244321}">
                <p14:modId xmlns="" xmlns:p14="http://schemas.microsoft.com/office/powerpoint/2010/main" val="1197969782"/>
              </p:ext>
            </p:extLst>
          </p:nvPr>
        </p:nvGraphicFramePr>
        <p:xfrm>
          <a:off x="332656" y="5985618"/>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 name="Rectangle 14"/>
          <p:cNvSpPr/>
          <p:nvPr/>
        </p:nvSpPr>
        <p:spPr>
          <a:xfrm>
            <a:off x="332656" y="5360805"/>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smtClean="0">
                <a:solidFill>
                  <a:srgbClr val="FF0000"/>
                </a:solidFill>
                <a:latin typeface="Comic Sans MS" pitchFamily="66" charset="0"/>
              </a:rPr>
              <a:t>R</a:t>
            </a:r>
            <a:endParaRPr lang="en-GB" sz="6600" dirty="0">
              <a:solidFill>
                <a:srgbClr val="FF0000"/>
              </a:solidFill>
              <a:latin typeface="Comic Sans MS" pitchFamily="66" charset="0"/>
            </a:endParaRPr>
          </a:p>
        </p:txBody>
      </p:sp>
      <p:sp>
        <p:nvSpPr>
          <p:cNvPr id="16" name="TextBox 15"/>
          <p:cNvSpPr txBox="1"/>
          <p:nvPr/>
        </p:nvSpPr>
        <p:spPr>
          <a:xfrm>
            <a:off x="332662" y="5028463"/>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17" name="Rectangle 16"/>
          <p:cNvSpPr/>
          <p:nvPr/>
        </p:nvSpPr>
        <p:spPr>
          <a:xfrm>
            <a:off x="1384014" y="5312565"/>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492896" y="4860032"/>
            <a:ext cx="3362753"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a:t>
            </a:r>
            <a:endParaRPr lang="en-GB" sz="2400" dirty="0">
              <a:solidFill>
                <a:srgbClr val="00B0F0"/>
              </a:solidFill>
              <a:latin typeface="Comic Sans MS" pitchFamily="66" charset="0"/>
            </a:endParaRPr>
          </a:p>
        </p:txBody>
      </p:sp>
      <p:sp>
        <p:nvSpPr>
          <p:cNvPr id="19" name="Rectangle 18"/>
          <p:cNvSpPr/>
          <p:nvPr/>
        </p:nvSpPr>
        <p:spPr>
          <a:xfrm>
            <a:off x="332659" y="7820155"/>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20" name="Rectangle 19"/>
          <p:cNvSpPr/>
          <p:nvPr/>
        </p:nvSpPr>
        <p:spPr>
          <a:xfrm>
            <a:off x="3645024" y="7820155"/>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spTree>
    <p:extLst>
      <p:ext uri="{BB962C8B-B14F-4D97-AF65-F5344CB8AC3E}">
        <p14:creationId xmlns="" xmlns:p14="http://schemas.microsoft.com/office/powerpoint/2010/main" val="36273277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8761" y="107505"/>
            <a:ext cx="4946425" cy="1138773"/>
          </a:xfrm>
          <a:prstGeom prst="rect">
            <a:avLst/>
          </a:prstGeom>
          <a:noFill/>
        </p:spPr>
        <p:txBody>
          <a:bodyPr wrap="square" rtlCol="0">
            <a:spAutoFit/>
          </a:bodyPr>
          <a:lstStyle/>
          <a:p>
            <a:r>
              <a:rPr lang="en-GB" i="1" dirty="0" smtClean="0">
                <a:solidFill>
                  <a:srgbClr val="00B0F0"/>
                </a:solidFill>
                <a:latin typeface="Comic Sans MS" pitchFamily="66" charset="0"/>
              </a:rPr>
              <a:t>Pride and Prejudice </a:t>
            </a:r>
            <a:r>
              <a:rPr lang="en-GB" dirty="0" smtClean="0">
                <a:solidFill>
                  <a:srgbClr val="00B0F0"/>
                </a:solidFill>
                <a:latin typeface="Comic Sans MS" pitchFamily="66" charset="0"/>
              </a:rPr>
              <a:t>by Jane Austen </a:t>
            </a:r>
          </a:p>
          <a:p>
            <a:endParaRPr lang="en-GB" dirty="0" smtClean="0">
              <a:solidFill>
                <a:srgbClr val="00B0F0"/>
              </a:solidFill>
              <a:latin typeface="Comic Sans MS" pitchFamily="66" charset="0"/>
            </a:endParaRPr>
          </a:p>
          <a:p>
            <a:r>
              <a:rPr lang="en-GB" sz="1600" dirty="0" smtClean="0">
                <a:solidFill>
                  <a:srgbClr val="7030A0"/>
                </a:solidFill>
                <a:latin typeface="Comic Sans MS" pitchFamily="66" charset="0"/>
              </a:rPr>
              <a:t>Reading comprehension : Read the extract and answer the questions in as much detail as possible. </a:t>
            </a:r>
            <a:endParaRPr lang="en-GB" sz="1600" dirty="0">
              <a:solidFill>
                <a:srgbClr val="7030A0"/>
              </a:solidFill>
              <a:latin typeface="Comic Sans MS" pitchFamily="66" charset="0"/>
            </a:endParaRPr>
          </a:p>
        </p:txBody>
      </p:sp>
      <p:pic>
        <p:nvPicPr>
          <p:cNvPr id="8194" name="Picture 2" descr="http://www.kellynch.com/images/cover_pandp.jpg"/>
          <p:cNvPicPr>
            <a:picLocks noChangeAspect="1" noChangeArrowheads="1"/>
          </p:cNvPicPr>
          <p:nvPr/>
        </p:nvPicPr>
        <p:blipFill>
          <a:blip r:embed="rId2" cstate="print"/>
          <a:srcRect/>
          <a:stretch>
            <a:fillRect/>
          </a:stretch>
        </p:blipFill>
        <p:spPr bwMode="auto">
          <a:xfrm>
            <a:off x="5719387" y="107504"/>
            <a:ext cx="877965" cy="1330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188640" y="1331640"/>
            <a:ext cx="6422581" cy="7717049"/>
          </a:xfrm>
          <a:prstGeom prst="rect">
            <a:avLst/>
          </a:prstGeom>
        </p:spPr>
        <p:txBody>
          <a:bodyPr wrap="square">
            <a:spAutoFit/>
          </a:bodyPr>
          <a:lstStyle/>
          <a:p>
            <a:endParaRPr lang="en-GB" sz="1200" dirty="0">
              <a:latin typeface="Comic Sans MS" pitchFamily="66" charset="0"/>
            </a:endParaRPr>
          </a:p>
          <a:p>
            <a:pPr>
              <a:spcAft>
                <a:spcPts val="600"/>
              </a:spcAft>
            </a:pPr>
            <a:r>
              <a:rPr lang="en-GB" sz="1200" dirty="0" smtClean="0">
                <a:latin typeface="Comic Sans MS" pitchFamily="66" charset="0"/>
              </a:rPr>
              <a:t>It </a:t>
            </a:r>
            <a:r>
              <a:rPr lang="en-GB" sz="1200" dirty="0">
                <a:latin typeface="Comic Sans MS" pitchFamily="66" charset="0"/>
              </a:rPr>
              <a:t>is a truth universally acknowledged that a single man in possession of a good fortune must be in want of a wife. </a:t>
            </a:r>
          </a:p>
          <a:p>
            <a:pPr>
              <a:spcAft>
                <a:spcPts val="600"/>
              </a:spcAft>
            </a:pPr>
            <a:r>
              <a:rPr lang="en-GB" sz="1200" dirty="0">
                <a:latin typeface="Comic Sans MS" pitchFamily="66" charset="0"/>
              </a:rPr>
              <a:t>However little known the feelings or views of such a man may be on his first entering a neighbourhood, this truth is so well fixed in the minds of the surrounding families, that he is considered the rightful property of someone or other of their daughters. </a:t>
            </a:r>
          </a:p>
          <a:p>
            <a:pPr>
              <a:spcAft>
                <a:spcPts val="600"/>
              </a:spcAft>
            </a:pPr>
            <a:r>
              <a:rPr lang="en-GB" sz="1200" dirty="0">
                <a:latin typeface="Comic Sans MS" pitchFamily="66" charset="0"/>
              </a:rPr>
              <a:t>"My dear </a:t>
            </a:r>
            <a:r>
              <a:rPr lang="en-GB" sz="1200" dirty="0" err="1">
                <a:latin typeface="Comic Sans MS" pitchFamily="66" charset="0"/>
              </a:rPr>
              <a:t>Mr.</a:t>
            </a:r>
            <a:r>
              <a:rPr lang="en-GB" sz="1200" dirty="0">
                <a:latin typeface="Comic Sans MS" pitchFamily="66" charset="0"/>
              </a:rPr>
              <a:t> </a:t>
            </a:r>
            <a:r>
              <a:rPr lang="en-GB" sz="1200" dirty="0" err="1">
                <a:latin typeface="Comic Sans MS" pitchFamily="66" charset="0"/>
              </a:rPr>
              <a:t>Bennet</a:t>
            </a:r>
            <a:r>
              <a:rPr lang="en-GB" sz="1200" dirty="0">
                <a:latin typeface="Comic Sans MS" pitchFamily="66" charset="0"/>
              </a:rPr>
              <a:t>," said his lady to him one day, "have you heard that </a:t>
            </a:r>
            <a:r>
              <a:rPr lang="en-GB" sz="1200" dirty="0" err="1">
                <a:latin typeface="Comic Sans MS" pitchFamily="66" charset="0"/>
              </a:rPr>
              <a:t>Netherfield</a:t>
            </a:r>
            <a:r>
              <a:rPr lang="en-GB" sz="1200" dirty="0">
                <a:latin typeface="Comic Sans MS" pitchFamily="66" charset="0"/>
              </a:rPr>
              <a:t> Park is let at last?" </a:t>
            </a:r>
          </a:p>
          <a:p>
            <a:pPr>
              <a:spcAft>
                <a:spcPts val="600"/>
              </a:spcAft>
            </a:pPr>
            <a:r>
              <a:rPr lang="en-GB" sz="1200" dirty="0" err="1">
                <a:latin typeface="Comic Sans MS" pitchFamily="66" charset="0"/>
              </a:rPr>
              <a:t>Mr.</a:t>
            </a:r>
            <a:r>
              <a:rPr lang="en-GB" sz="1200" dirty="0">
                <a:latin typeface="Comic Sans MS" pitchFamily="66" charset="0"/>
              </a:rPr>
              <a:t> </a:t>
            </a:r>
            <a:r>
              <a:rPr lang="en-GB" sz="1200" dirty="0" err="1">
                <a:latin typeface="Comic Sans MS" pitchFamily="66" charset="0"/>
              </a:rPr>
              <a:t>Bennet</a:t>
            </a:r>
            <a:r>
              <a:rPr lang="en-GB" sz="1200" dirty="0">
                <a:latin typeface="Comic Sans MS" pitchFamily="66" charset="0"/>
              </a:rPr>
              <a:t> replied that he had not. </a:t>
            </a:r>
          </a:p>
          <a:p>
            <a:pPr>
              <a:spcAft>
                <a:spcPts val="600"/>
              </a:spcAft>
            </a:pPr>
            <a:r>
              <a:rPr lang="en-GB" sz="1200" dirty="0">
                <a:latin typeface="Comic Sans MS" pitchFamily="66" charset="0"/>
              </a:rPr>
              <a:t>"But it is," returned she; "for </a:t>
            </a:r>
            <a:r>
              <a:rPr lang="en-GB" sz="1200" dirty="0" err="1">
                <a:latin typeface="Comic Sans MS" pitchFamily="66" charset="0"/>
              </a:rPr>
              <a:t>Mrs.</a:t>
            </a:r>
            <a:r>
              <a:rPr lang="en-GB" sz="1200" dirty="0">
                <a:latin typeface="Comic Sans MS" pitchFamily="66" charset="0"/>
              </a:rPr>
              <a:t> Long has just been here, and she told me all about it." </a:t>
            </a:r>
          </a:p>
          <a:p>
            <a:pPr>
              <a:spcAft>
                <a:spcPts val="600"/>
              </a:spcAft>
            </a:pPr>
            <a:r>
              <a:rPr lang="en-GB" sz="1200" dirty="0" err="1">
                <a:latin typeface="Comic Sans MS" pitchFamily="66" charset="0"/>
              </a:rPr>
              <a:t>Mr.</a:t>
            </a:r>
            <a:r>
              <a:rPr lang="en-GB" sz="1200" dirty="0">
                <a:latin typeface="Comic Sans MS" pitchFamily="66" charset="0"/>
              </a:rPr>
              <a:t> </a:t>
            </a:r>
            <a:r>
              <a:rPr lang="en-GB" sz="1200" dirty="0" err="1">
                <a:latin typeface="Comic Sans MS" pitchFamily="66" charset="0"/>
              </a:rPr>
              <a:t>Bennet</a:t>
            </a:r>
            <a:r>
              <a:rPr lang="en-GB" sz="1200" dirty="0">
                <a:latin typeface="Comic Sans MS" pitchFamily="66" charset="0"/>
              </a:rPr>
              <a:t> made no answer. </a:t>
            </a:r>
          </a:p>
          <a:p>
            <a:pPr>
              <a:spcAft>
                <a:spcPts val="600"/>
              </a:spcAft>
            </a:pPr>
            <a:r>
              <a:rPr lang="en-GB" sz="1200" dirty="0">
                <a:latin typeface="Comic Sans MS" pitchFamily="66" charset="0"/>
              </a:rPr>
              <a:t>"Do you not want to know who has taken it?" cried his wife impatiently. </a:t>
            </a:r>
          </a:p>
          <a:p>
            <a:pPr>
              <a:spcAft>
                <a:spcPts val="600"/>
              </a:spcAft>
            </a:pPr>
            <a:r>
              <a:rPr lang="en-GB" sz="1200" dirty="0">
                <a:latin typeface="Comic Sans MS" pitchFamily="66" charset="0"/>
              </a:rPr>
              <a:t>"</a:t>
            </a:r>
            <a:r>
              <a:rPr lang="en-GB" sz="1200" i="1" dirty="0">
                <a:latin typeface="Comic Sans MS" pitchFamily="66" charset="0"/>
              </a:rPr>
              <a:t>You </a:t>
            </a:r>
            <a:r>
              <a:rPr lang="en-GB" sz="1200" dirty="0">
                <a:latin typeface="Comic Sans MS" pitchFamily="66" charset="0"/>
              </a:rPr>
              <a:t>want to tell me, and I have no objection to hearing it." </a:t>
            </a:r>
          </a:p>
          <a:p>
            <a:pPr>
              <a:spcAft>
                <a:spcPts val="600"/>
              </a:spcAft>
            </a:pPr>
            <a:r>
              <a:rPr lang="en-GB" sz="1200" dirty="0">
                <a:latin typeface="Comic Sans MS" pitchFamily="66" charset="0"/>
              </a:rPr>
              <a:t>This was invitation enough. </a:t>
            </a:r>
          </a:p>
          <a:p>
            <a:pPr>
              <a:spcAft>
                <a:spcPts val="600"/>
              </a:spcAft>
            </a:pPr>
            <a:r>
              <a:rPr lang="en-GB" sz="1200" dirty="0">
                <a:latin typeface="Comic Sans MS" pitchFamily="66" charset="0"/>
              </a:rPr>
              <a:t>"Why, my dear, you must know, </a:t>
            </a:r>
            <a:r>
              <a:rPr lang="en-GB" sz="1200" dirty="0" err="1">
                <a:latin typeface="Comic Sans MS" pitchFamily="66" charset="0"/>
              </a:rPr>
              <a:t>Mrs.</a:t>
            </a:r>
            <a:r>
              <a:rPr lang="en-GB" sz="1200" dirty="0">
                <a:latin typeface="Comic Sans MS" pitchFamily="66" charset="0"/>
              </a:rPr>
              <a:t> Long says that </a:t>
            </a:r>
            <a:r>
              <a:rPr lang="en-GB" sz="1200" dirty="0" err="1">
                <a:latin typeface="Comic Sans MS" pitchFamily="66" charset="0"/>
              </a:rPr>
              <a:t>Netherfield</a:t>
            </a:r>
            <a:r>
              <a:rPr lang="en-GB" sz="1200" dirty="0">
                <a:latin typeface="Comic Sans MS" pitchFamily="66" charset="0"/>
              </a:rPr>
              <a:t> is taken by a young man of large fortune from the north of England; that he came down on Monday in a chaise and four to see the place, and was so much delighted with it, that he agreed with </a:t>
            </a:r>
            <a:r>
              <a:rPr lang="en-GB" sz="1200" dirty="0" err="1">
                <a:latin typeface="Comic Sans MS" pitchFamily="66" charset="0"/>
              </a:rPr>
              <a:t>Mr.</a:t>
            </a:r>
            <a:r>
              <a:rPr lang="en-GB" sz="1200" dirty="0">
                <a:latin typeface="Comic Sans MS" pitchFamily="66" charset="0"/>
              </a:rPr>
              <a:t> Morris immediately; that he is to take possession before Michaelmas, and some of his servants are to be in the house by the end of next week." </a:t>
            </a:r>
          </a:p>
          <a:p>
            <a:pPr>
              <a:spcAft>
                <a:spcPts val="600"/>
              </a:spcAft>
            </a:pPr>
            <a:r>
              <a:rPr lang="en-GB" sz="1200" dirty="0">
                <a:latin typeface="Comic Sans MS" pitchFamily="66" charset="0"/>
              </a:rPr>
              <a:t>"What is his name?" </a:t>
            </a:r>
          </a:p>
          <a:p>
            <a:pPr>
              <a:spcAft>
                <a:spcPts val="600"/>
              </a:spcAft>
            </a:pPr>
            <a:r>
              <a:rPr lang="en-GB" sz="1200" dirty="0">
                <a:latin typeface="Comic Sans MS" pitchFamily="66" charset="0"/>
              </a:rPr>
              <a:t>"Bingley." </a:t>
            </a:r>
          </a:p>
          <a:p>
            <a:pPr>
              <a:spcAft>
                <a:spcPts val="600"/>
              </a:spcAft>
            </a:pPr>
            <a:r>
              <a:rPr lang="en-GB" sz="1200" dirty="0">
                <a:latin typeface="Comic Sans MS" pitchFamily="66" charset="0"/>
              </a:rPr>
              <a:t>"Is he married or single</a:t>
            </a:r>
            <a:r>
              <a:rPr lang="en-GB" sz="1200" dirty="0" smtClean="0">
                <a:latin typeface="Comic Sans MS" pitchFamily="66" charset="0"/>
              </a:rPr>
              <a:t>?”</a:t>
            </a:r>
            <a:endParaRPr lang="en-GB" sz="1200" dirty="0">
              <a:latin typeface="Comic Sans MS" pitchFamily="66" charset="0"/>
            </a:endParaRPr>
          </a:p>
          <a:p>
            <a:pPr>
              <a:spcAft>
                <a:spcPts val="600"/>
              </a:spcAft>
            </a:pPr>
            <a:r>
              <a:rPr lang="en-GB" sz="1200" dirty="0" smtClean="0">
                <a:latin typeface="Comic Sans MS" pitchFamily="66" charset="0"/>
              </a:rPr>
              <a:t>"</a:t>
            </a:r>
            <a:r>
              <a:rPr lang="en-GB" sz="1200" dirty="0">
                <a:latin typeface="Comic Sans MS" pitchFamily="66" charset="0"/>
              </a:rPr>
              <a:t>Oh! Single, my dear, to be sure! A single man of large fortune; four or five thousand a year. What a fine thing for our girls!" </a:t>
            </a:r>
          </a:p>
          <a:p>
            <a:pPr>
              <a:spcAft>
                <a:spcPts val="600"/>
              </a:spcAft>
            </a:pPr>
            <a:r>
              <a:rPr lang="en-GB" sz="1200" dirty="0">
                <a:latin typeface="Comic Sans MS" pitchFamily="66" charset="0"/>
              </a:rPr>
              <a:t>"How so? How can it affect them?" </a:t>
            </a:r>
          </a:p>
          <a:p>
            <a:pPr>
              <a:spcAft>
                <a:spcPts val="600"/>
              </a:spcAft>
            </a:pPr>
            <a:r>
              <a:rPr lang="en-GB" sz="1200" dirty="0">
                <a:latin typeface="Comic Sans MS" pitchFamily="66" charset="0"/>
              </a:rPr>
              <a:t>"My dear </a:t>
            </a:r>
            <a:r>
              <a:rPr lang="en-GB" sz="1200" dirty="0" err="1">
                <a:latin typeface="Comic Sans MS" pitchFamily="66" charset="0"/>
              </a:rPr>
              <a:t>Mr.</a:t>
            </a:r>
            <a:r>
              <a:rPr lang="en-GB" sz="1200" dirty="0">
                <a:latin typeface="Comic Sans MS" pitchFamily="66" charset="0"/>
              </a:rPr>
              <a:t> </a:t>
            </a:r>
            <a:r>
              <a:rPr lang="en-GB" sz="1200" dirty="0" err="1">
                <a:latin typeface="Comic Sans MS" pitchFamily="66" charset="0"/>
              </a:rPr>
              <a:t>Bennet</a:t>
            </a:r>
            <a:r>
              <a:rPr lang="en-GB" sz="1200" dirty="0">
                <a:latin typeface="Comic Sans MS" pitchFamily="66" charset="0"/>
              </a:rPr>
              <a:t>," replied his wife, "how can you be so tiresome! You must know that I am thinking of his marrying one of them." </a:t>
            </a:r>
          </a:p>
          <a:p>
            <a:pPr>
              <a:spcAft>
                <a:spcPts val="600"/>
              </a:spcAft>
            </a:pPr>
            <a:r>
              <a:rPr lang="en-GB" sz="1200" dirty="0">
                <a:latin typeface="Comic Sans MS" pitchFamily="66" charset="0"/>
              </a:rPr>
              <a:t>"Is that his design in settling here?" </a:t>
            </a:r>
          </a:p>
          <a:p>
            <a:pPr>
              <a:spcAft>
                <a:spcPts val="600"/>
              </a:spcAft>
            </a:pPr>
            <a:r>
              <a:rPr lang="en-GB" sz="1200" dirty="0">
                <a:latin typeface="Comic Sans MS" pitchFamily="66" charset="0"/>
              </a:rPr>
              <a:t>"Design! Nonsense, how can you talk so! But it is very likely that he </a:t>
            </a:r>
            <a:r>
              <a:rPr lang="en-GB" sz="1200" i="1" dirty="0">
                <a:latin typeface="Comic Sans MS" pitchFamily="66" charset="0"/>
              </a:rPr>
              <a:t>may </a:t>
            </a:r>
            <a:r>
              <a:rPr lang="en-GB" sz="1200" dirty="0">
                <a:latin typeface="Comic Sans MS" pitchFamily="66" charset="0"/>
              </a:rPr>
              <a:t>fall in love with one of them, and therefore you must visit him as soon as he comes." </a:t>
            </a:r>
          </a:p>
          <a:p>
            <a:pPr>
              <a:spcAft>
                <a:spcPts val="600"/>
              </a:spcAft>
            </a:pPr>
            <a:r>
              <a:rPr lang="en-GB" sz="1200" dirty="0">
                <a:latin typeface="Comic Sans MS" pitchFamily="66" charset="0"/>
              </a:rPr>
              <a:t>"I see no occasion for that. You and the girls may go, or you may send them by themselves, which perhaps will be still better, for as you are as handsome as any of them, </a:t>
            </a:r>
            <a:r>
              <a:rPr lang="en-GB" sz="1200" dirty="0" err="1">
                <a:latin typeface="Comic Sans MS" pitchFamily="66" charset="0"/>
              </a:rPr>
              <a:t>Mr.</a:t>
            </a:r>
            <a:r>
              <a:rPr lang="en-GB" sz="1200" dirty="0">
                <a:latin typeface="Comic Sans MS" pitchFamily="66" charset="0"/>
              </a:rPr>
              <a:t> Bingley may like you the best of the party</a:t>
            </a:r>
            <a:r>
              <a:rPr lang="en-GB" sz="1200" dirty="0" smtClean="0">
                <a:latin typeface="Comic Sans MS" pitchFamily="66" charset="0"/>
              </a:rPr>
              <a:t>.“ </a:t>
            </a:r>
            <a:endParaRPr lang="en-GB" sz="1200" dirty="0">
              <a:latin typeface="Comic Sans MS" pitchFamily="66"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40" y="179512"/>
            <a:ext cx="6422581" cy="3877985"/>
          </a:xfrm>
          <a:prstGeom prst="rect">
            <a:avLst/>
          </a:prstGeom>
        </p:spPr>
        <p:txBody>
          <a:bodyPr wrap="square">
            <a:spAutoFit/>
          </a:bodyPr>
          <a:lstStyle/>
          <a:p>
            <a:pPr>
              <a:spcAft>
                <a:spcPts val="600"/>
              </a:spcAft>
            </a:pPr>
            <a:r>
              <a:rPr lang="en-GB" sz="1200" dirty="0" smtClean="0">
                <a:latin typeface="Comic Sans MS" pitchFamily="66" charset="0"/>
              </a:rPr>
              <a:t>"</a:t>
            </a:r>
            <a:r>
              <a:rPr lang="en-GB" sz="1200" dirty="0">
                <a:latin typeface="Comic Sans MS" pitchFamily="66" charset="0"/>
              </a:rPr>
              <a:t>My dear, you flatter me. I certainly </a:t>
            </a:r>
            <a:r>
              <a:rPr lang="en-GB" sz="1200" i="1" dirty="0">
                <a:latin typeface="Comic Sans MS" pitchFamily="66" charset="0"/>
              </a:rPr>
              <a:t>have </a:t>
            </a:r>
            <a:r>
              <a:rPr lang="en-GB" sz="1200" dirty="0">
                <a:latin typeface="Comic Sans MS" pitchFamily="66" charset="0"/>
              </a:rPr>
              <a:t>had my share of beauty, but I do not pretend to be anything extraordinary now. When a woman has five grown-up daughters, she ought to give over thinking of her own beauty." </a:t>
            </a:r>
          </a:p>
          <a:p>
            <a:pPr>
              <a:spcAft>
                <a:spcPts val="600"/>
              </a:spcAft>
            </a:pPr>
            <a:r>
              <a:rPr lang="en-GB" sz="1200" dirty="0">
                <a:latin typeface="Comic Sans MS" pitchFamily="66" charset="0"/>
              </a:rPr>
              <a:t>"In such cases, a woman has not often much beauty to think of." </a:t>
            </a:r>
          </a:p>
          <a:p>
            <a:pPr>
              <a:spcAft>
                <a:spcPts val="600"/>
              </a:spcAft>
            </a:pPr>
            <a:r>
              <a:rPr lang="en-GB" sz="1200" dirty="0">
                <a:latin typeface="Comic Sans MS" pitchFamily="66" charset="0"/>
              </a:rPr>
              <a:t>"But, my dear, you must indeed go and see </a:t>
            </a:r>
            <a:r>
              <a:rPr lang="en-GB" sz="1200" dirty="0" err="1">
                <a:latin typeface="Comic Sans MS" pitchFamily="66" charset="0"/>
              </a:rPr>
              <a:t>Mr.</a:t>
            </a:r>
            <a:r>
              <a:rPr lang="en-GB" sz="1200" dirty="0">
                <a:latin typeface="Comic Sans MS" pitchFamily="66" charset="0"/>
              </a:rPr>
              <a:t> Bingley when he comes into the neighbourhood." </a:t>
            </a:r>
          </a:p>
          <a:p>
            <a:pPr>
              <a:spcAft>
                <a:spcPts val="600"/>
              </a:spcAft>
            </a:pPr>
            <a:r>
              <a:rPr lang="en-GB" sz="1200" dirty="0">
                <a:latin typeface="Comic Sans MS" pitchFamily="66" charset="0"/>
              </a:rPr>
              <a:t>"It is more than I engage for, I assure you." </a:t>
            </a:r>
          </a:p>
          <a:p>
            <a:pPr>
              <a:spcAft>
                <a:spcPts val="600"/>
              </a:spcAft>
            </a:pPr>
            <a:r>
              <a:rPr lang="en-GB" sz="1200" dirty="0">
                <a:latin typeface="Comic Sans MS" pitchFamily="66" charset="0"/>
              </a:rPr>
              <a:t>"But consider your daughters. Only think what an establishment it would be for one of them. Sir William and Lady Lucas are determined to go, merely on that account, for in general, you know, they visit no newcomers. Indeed you must go, for it will be impossible for </a:t>
            </a:r>
            <a:r>
              <a:rPr lang="en-GB" sz="1200" i="1" dirty="0">
                <a:latin typeface="Comic Sans MS" pitchFamily="66" charset="0"/>
              </a:rPr>
              <a:t>us </a:t>
            </a:r>
            <a:r>
              <a:rPr lang="en-GB" sz="1200" dirty="0">
                <a:latin typeface="Comic Sans MS" pitchFamily="66" charset="0"/>
              </a:rPr>
              <a:t>to visit him if you do not." </a:t>
            </a:r>
          </a:p>
          <a:p>
            <a:pPr>
              <a:spcAft>
                <a:spcPts val="600"/>
              </a:spcAft>
            </a:pPr>
            <a:r>
              <a:rPr lang="en-GB" sz="1200" dirty="0">
                <a:latin typeface="Comic Sans MS" pitchFamily="66" charset="0"/>
              </a:rPr>
              <a:t>"You are over-scrupulous, surely. I dare say </a:t>
            </a:r>
            <a:r>
              <a:rPr lang="en-GB" sz="1200" dirty="0" err="1">
                <a:latin typeface="Comic Sans MS" pitchFamily="66" charset="0"/>
              </a:rPr>
              <a:t>Mr.</a:t>
            </a:r>
            <a:r>
              <a:rPr lang="en-GB" sz="1200" dirty="0">
                <a:latin typeface="Comic Sans MS" pitchFamily="66" charset="0"/>
              </a:rPr>
              <a:t> Bingley will be very glad to see you; and I will send a few lines by you to assure him of my hearty consent to his marrying whichever he chooses of the girls; though I must throw in a good word for my little </a:t>
            </a:r>
            <a:r>
              <a:rPr lang="en-GB" sz="1200" dirty="0" err="1">
                <a:latin typeface="Comic Sans MS" pitchFamily="66" charset="0"/>
              </a:rPr>
              <a:t>Lizzy</a:t>
            </a:r>
            <a:r>
              <a:rPr lang="en-GB" sz="1200" dirty="0">
                <a:latin typeface="Comic Sans MS" pitchFamily="66" charset="0"/>
              </a:rPr>
              <a:t>." </a:t>
            </a:r>
          </a:p>
          <a:p>
            <a:pPr>
              <a:spcAft>
                <a:spcPts val="600"/>
              </a:spcAft>
            </a:pPr>
            <a:r>
              <a:rPr lang="en-GB" sz="1200" dirty="0">
                <a:latin typeface="Comic Sans MS" pitchFamily="66" charset="0"/>
              </a:rPr>
              <a:t>"I desire you will do no such thing. </a:t>
            </a:r>
            <a:r>
              <a:rPr lang="en-GB" sz="1200" dirty="0" err="1">
                <a:latin typeface="Comic Sans MS" pitchFamily="66" charset="0"/>
              </a:rPr>
              <a:t>Lizzy</a:t>
            </a:r>
            <a:r>
              <a:rPr lang="en-GB" sz="1200" dirty="0">
                <a:latin typeface="Comic Sans MS" pitchFamily="66" charset="0"/>
              </a:rPr>
              <a:t> is not a bit better than the others; and I am sure she is not half as handsome as Jane, nor half as good-humoured as Lydia. But you are always giving </a:t>
            </a:r>
            <a:r>
              <a:rPr lang="en-GB" sz="1200" i="1" dirty="0">
                <a:latin typeface="Comic Sans MS" pitchFamily="66" charset="0"/>
              </a:rPr>
              <a:t>her </a:t>
            </a:r>
            <a:r>
              <a:rPr lang="en-GB" sz="1200" dirty="0">
                <a:latin typeface="Comic Sans MS" pitchFamily="66" charset="0"/>
              </a:rPr>
              <a:t>the preference." </a:t>
            </a:r>
          </a:p>
        </p:txBody>
      </p:sp>
      <p:pic>
        <p:nvPicPr>
          <p:cNvPr id="5" name="Picture 2" descr="https://encrypted-tbn3.gstatic.com/images?q=tbn:ANd9GcTIuoYBUemvFzbsTqvYV4-UIFwL9T_uEfAz1ubIWkE5gfakO_vHfQ"/>
          <p:cNvPicPr>
            <a:picLocks noChangeAspect="1" noChangeArrowheads="1"/>
          </p:cNvPicPr>
          <p:nvPr/>
        </p:nvPicPr>
        <p:blipFill>
          <a:blip r:embed="rId2" cstate="print"/>
          <a:srcRect b="31873"/>
          <a:stretch>
            <a:fillRect/>
          </a:stretch>
        </p:blipFill>
        <p:spPr bwMode="auto">
          <a:xfrm>
            <a:off x="116632" y="4108920"/>
            <a:ext cx="980728" cy="751112"/>
          </a:xfrm>
          <a:prstGeom prst="rect">
            <a:avLst/>
          </a:prstGeom>
          <a:noFill/>
        </p:spPr>
      </p:pic>
      <p:sp>
        <p:nvSpPr>
          <p:cNvPr id="6" name="Rectangle 2"/>
          <p:cNvSpPr>
            <a:spLocks noChangeArrowheads="1"/>
          </p:cNvSpPr>
          <p:nvPr/>
        </p:nvSpPr>
        <p:spPr bwMode="auto">
          <a:xfrm>
            <a:off x="476672" y="4347265"/>
            <a:ext cx="6215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effectLst/>
                <a:latin typeface="Comic Sans MS" pitchFamily="66" charset="0"/>
                <a:ea typeface="Calibri" pitchFamily="34" charset="0"/>
                <a:cs typeface="Times New Roman" pitchFamily="18" charset="0"/>
              </a:rPr>
              <a:t>     uestions</a:t>
            </a:r>
            <a:r>
              <a:rPr kumimoji="0" lang="en-GB" sz="1600" b="1" i="0" u="none" strike="noStrike" cap="none" normalizeH="0" baseline="0" dirty="0" smtClean="0">
                <a:ln>
                  <a:noFill/>
                </a:ln>
                <a:effectLst/>
                <a:latin typeface="Comic Sans MS" pitchFamily="66" charset="0"/>
                <a:ea typeface="Calibri" pitchFamily="34" charset="0"/>
                <a:cs typeface="Times New Roman" pitchFamily="18" charset="0"/>
              </a:rPr>
              <a:t>: </a:t>
            </a:r>
            <a:endParaRPr kumimoji="0" lang="en-GB" sz="1600" b="1" i="0" u="none" strike="noStrike" cap="none" normalizeH="0" baseline="0" dirty="0" smtClean="0">
              <a:ln>
                <a:noFill/>
              </a:ln>
              <a:effectLst/>
              <a:latin typeface="Comic Sans MS" pitchFamily="66"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smtClean="0">
              <a:ln>
                <a:noFill/>
              </a:ln>
              <a:effectLst/>
              <a:latin typeface="Comic Sans MS" pitchFamily="66" charset="0"/>
              <a:cs typeface="Arial" pitchFamily="34" charset="0"/>
            </a:endParaRPr>
          </a:p>
        </p:txBody>
      </p:sp>
      <p:sp>
        <p:nvSpPr>
          <p:cNvPr id="7" name="TextBox 6"/>
          <p:cNvSpPr txBox="1"/>
          <p:nvPr/>
        </p:nvSpPr>
        <p:spPr>
          <a:xfrm>
            <a:off x="404664" y="5148064"/>
            <a:ext cx="6192688" cy="2031325"/>
          </a:xfrm>
          <a:prstGeom prst="rect">
            <a:avLst/>
          </a:prstGeom>
          <a:noFill/>
        </p:spPr>
        <p:txBody>
          <a:bodyPr wrap="square" rtlCol="0">
            <a:spAutoFit/>
          </a:bodyPr>
          <a:lstStyle/>
          <a:p>
            <a:pPr marL="342900" indent="-342900">
              <a:buFont typeface="+mj-lt"/>
              <a:buAutoNum type="arabicPeriod"/>
            </a:pPr>
            <a:r>
              <a:rPr lang="en-GB" sz="1400" dirty="0" smtClean="0">
                <a:latin typeface="Comic Sans MS" pitchFamily="66" charset="0"/>
              </a:rPr>
              <a:t>How is Mrs Bennett portrayed when we first meet her in </a:t>
            </a:r>
            <a:r>
              <a:rPr lang="en-GB" sz="1400" i="1" dirty="0" smtClean="0">
                <a:latin typeface="Comic Sans MS" pitchFamily="66" charset="0"/>
              </a:rPr>
              <a:t>Pride and Prejudice? </a:t>
            </a:r>
          </a:p>
          <a:p>
            <a:pPr marL="342900" indent="-342900">
              <a:buFont typeface="+mj-lt"/>
              <a:buAutoNum type="arabicPeriod"/>
            </a:pPr>
            <a:r>
              <a:rPr lang="en-GB" sz="1400" dirty="0" smtClean="0">
                <a:latin typeface="Comic Sans MS" pitchFamily="66" charset="0"/>
              </a:rPr>
              <a:t>How is Mr Bennett portrayed at the beginning of the novel? </a:t>
            </a:r>
            <a:endParaRPr lang="en-GB" sz="1400" dirty="0" smtClean="0">
              <a:latin typeface="Comic Sans MS" pitchFamily="66" charset="0"/>
            </a:endParaRPr>
          </a:p>
          <a:p>
            <a:pPr marL="342900" indent="-342900">
              <a:buFont typeface="+mj-lt"/>
              <a:buAutoNum type="arabicPeriod"/>
            </a:pPr>
            <a:r>
              <a:rPr lang="en-GB" sz="1400" dirty="0" smtClean="0">
                <a:latin typeface="Comic Sans MS" pitchFamily="66" charset="0"/>
              </a:rPr>
              <a:t>What does the opening tell us about life in 19</a:t>
            </a:r>
            <a:r>
              <a:rPr lang="en-GB" sz="1400" baseline="30000" dirty="0" smtClean="0">
                <a:latin typeface="Comic Sans MS" pitchFamily="66" charset="0"/>
              </a:rPr>
              <a:t>th</a:t>
            </a:r>
            <a:r>
              <a:rPr lang="en-GB" sz="1400" dirty="0" smtClean="0">
                <a:latin typeface="Comic Sans MS" pitchFamily="66" charset="0"/>
              </a:rPr>
              <a:t> Century England? </a:t>
            </a:r>
          </a:p>
          <a:p>
            <a:pPr marL="342900" indent="-342900">
              <a:buFont typeface="+mj-lt"/>
              <a:buAutoNum type="arabicPeriod"/>
            </a:pPr>
            <a:r>
              <a:rPr lang="en-GB" sz="1400" dirty="0" smtClean="0">
                <a:latin typeface="Comic Sans MS" pitchFamily="66" charset="0"/>
              </a:rPr>
              <a:t>Even though we do not meet Lizzie, what relationship does she have with her parents? </a:t>
            </a:r>
          </a:p>
          <a:p>
            <a:pPr marL="342900" indent="-342900">
              <a:buFont typeface="+mj-lt"/>
              <a:buAutoNum type="arabicPeriod"/>
            </a:pPr>
            <a:r>
              <a:rPr lang="en-GB" sz="1400" dirty="0" smtClean="0">
                <a:latin typeface="Comic Sans MS" pitchFamily="66" charset="0"/>
              </a:rPr>
              <a:t>What is the role of a single man in 19</a:t>
            </a:r>
            <a:r>
              <a:rPr lang="en-GB" sz="1400" baseline="30000" dirty="0" smtClean="0">
                <a:latin typeface="Comic Sans MS" pitchFamily="66" charset="0"/>
              </a:rPr>
              <a:t>th</a:t>
            </a:r>
            <a:r>
              <a:rPr lang="en-GB" sz="1400" dirty="0" smtClean="0">
                <a:latin typeface="Comic Sans MS" pitchFamily="66" charset="0"/>
              </a:rPr>
              <a:t> century England? How do we know this? </a:t>
            </a:r>
          </a:p>
          <a:p>
            <a:pPr marL="342900" indent="-342900">
              <a:buFont typeface="+mj-lt"/>
              <a:buAutoNum type="arabicPeriod"/>
            </a:pPr>
            <a:endParaRPr lang="en-GB" sz="1400" dirty="0">
              <a:latin typeface="Comic Sans MS" pitchFamily="66" charset="0"/>
            </a:endParaRPr>
          </a:p>
        </p:txBody>
      </p:sp>
      <p:pic>
        <p:nvPicPr>
          <p:cNvPr id="62466" name="Picture 2" descr="http://www.dnbpartner.com/wp-content/uploads/2014/04/two-people-debate.png"/>
          <p:cNvPicPr>
            <a:picLocks noChangeAspect="1" noChangeArrowheads="1"/>
          </p:cNvPicPr>
          <p:nvPr/>
        </p:nvPicPr>
        <p:blipFill>
          <a:blip r:embed="rId3" cstate="print"/>
          <a:srcRect/>
          <a:stretch>
            <a:fillRect/>
          </a:stretch>
        </p:blipFill>
        <p:spPr bwMode="auto">
          <a:xfrm>
            <a:off x="188640" y="7362889"/>
            <a:ext cx="997547" cy="936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2"/>
          <p:cNvSpPr>
            <a:spLocks noChangeArrowheads="1"/>
          </p:cNvSpPr>
          <p:nvPr/>
        </p:nvSpPr>
        <p:spPr bwMode="auto">
          <a:xfrm>
            <a:off x="1268760" y="7290881"/>
            <a:ext cx="5517232"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effectLst/>
                <a:latin typeface="Comic Sans MS" pitchFamily="66" charset="0"/>
                <a:cs typeface="Arial" pitchFamily="34" charset="0"/>
              </a:rPr>
              <a:t>Discuss the following point and explain why you agree or disagree: </a:t>
            </a:r>
          </a:p>
          <a:p>
            <a:pPr marL="0" marR="0" lvl="0" indent="0" algn="l" defTabSz="914400" rtl="0" eaLnBrk="1" fontAlgn="base" latinLnBrk="0" hangingPunct="1">
              <a:lnSpc>
                <a:spcPct val="100000"/>
              </a:lnSpc>
              <a:spcBef>
                <a:spcPct val="0"/>
              </a:spcBef>
              <a:spcAft>
                <a:spcPct val="0"/>
              </a:spcAft>
              <a:buClrTx/>
              <a:buSzTx/>
              <a:buFontTx/>
              <a:buNone/>
              <a:tabLst/>
            </a:pPr>
            <a:endParaRPr lang="en-GB" sz="1400" dirty="0" smtClean="0">
              <a:latin typeface="Comic Sans MS" pitchFamily="66"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1" u="none" strike="noStrike" cap="none" normalizeH="0" baseline="0" dirty="0" smtClean="0">
                <a:ln>
                  <a:noFill/>
                </a:ln>
                <a:effectLst/>
                <a:latin typeface="Comic Sans MS" pitchFamily="66" charset="0"/>
                <a:cs typeface="Arial" pitchFamily="34" charset="0"/>
              </a:rPr>
              <a:t>Men and women have vastly different roles in today’s society in comparison to the men and women in </a:t>
            </a:r>
            <a:r>
              <a:rPr kumimoji="0" lang="en-GB" sz="1400" b="0" u="none" strike="noStrike" cap="none" normalizeH="0" baseline="0" dirty="0" smtClean="0">
                <a:ln>
                  <a:noFill/>
                </a:ln>
                <a:effectLst/>
                <a:latin typeface="Comic Sans MS" pitchFamily="66" charset="0"/>
                <a:cs typeface="Arial" pitchFamily="34" charset="0"/>
              </a:rPr>
              <a:t>Pride and Prejudice. </a:t>
            </a:r>
            <a:endParaRPr kumimoji="0" lang="en-GB" sz="1400" b="0" i="1" u="none" strike="noStrike" cap="none" normalizeH="0" baseline="0" dirty="0" smtClean="0">
              <a:ln>
                <a:noFill/>
              </a:ln>
              <a:effectLst/>
              <a:latin typeface="Comic Sans MS" pitchFamily="66"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3395" y="208099"/>
            <a:ext cx="3337773" cy="307777"/>
          </a:xfrm>
          <a:prstGeom prst="rect">
            <a:avLst/>
          </a:prstGeom>
          <a:noFill/>
        </p:spPr>
        <p:txBody>
          <a:bodyPr wrap="none" rtlCol="0">
            <a:spAutoFit/>
          </a:bodyPr>
          <a:lstStyle/>
          <a:p>
            <a:r>
              <a:rPr lang="en-GB" sz="1400" dirty="0" smtClean="0">
                <a:latin typeface="Comic Sans MS" pitchFamily="66" charset="0"/>
              </a:rPr>
              <a:t>Answer your questions in detail here: </a:t>
            </a:r>
            <a:endParaRPr lang="en-GB" sz="1400" dirty="0">
              <a:latin typeface="Comic Sans MS" pitchFamily="66"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431483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43148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1901483" cy="400110"/>
          </a:xfrm>
          <a:prstGeom prst="rect">
            <a:avLst/>
          </a:prstGeom>
          <a:noFill/>
        </p:spPr>
        <p:txBody>
          <a:bodyPr wrap="none" rtlCol="0">
            <a:spAutoFit/>
          </a:bodyPr>
          <a:lstStyle/>
          <a:p>
            <a:r>
              <a:rPr lang="en-GB" sz="2000" dirty="0" smtClean="0">
                <a:solidFill>
                  <a:srgbClr val="7030A0"/>
                </a:solidFill>
                <a:latin typeface="Comic Sans MS" pitchFamily="66" charset="0"/>
              </a:rPr>
              <a:t>Spelling test 1</a:t>
            </a:r>
            <a:endParaRPr lang="en-GB" sz="2000" dirty="0">
              <a:solidFill>
                <a:srgbClr val="7030A0"/>
              </a:solidFill>
              <a:latin typeface="Comic Sans MS" pitchFamily="66" charset="0"/>
            </a:endParaRPr>
          </a:p>
        </p:txBody>
      </p:sp>
      <p:pic>
        <p:nvPicPr>
          <p:cNvPr id="1026" name="Picture 2" descr="http://locosbajitoszarzablog.blogia.com/upload/20130118095754-spelling-test.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65111" y="219206"/>
            <a:ext cx="2407709" cy="149463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404665" y="709836"/>
            <a:ext cx="6120681" cy="1015663"/>
          </a:xfrm>
          <a:prstGeom prst="rect">
            <a:avLst/>
          </a:prstGeom>
          <a:noFill/>
        </p:spPr>
        <p:txBody>
          <a:bodyPr wrap="square" rtlCol="0">
            <a:spAutoFit/>
          </a:bodyPr>
          <a:lstStyle/>
          <a:p>
            <a:r>
              <a:rPr lang="en-GB" sz="1200" dirty="0" smtClean="0">
                <a:latin typeface="Comic Sans MS" pitchFamily="66" charset="0"/>
              </a:rPr>
              <a:t>You will be tested on your spellings  in  every</a:t>
            </a:r>
          </a:p>
          <a:p>
            <a:r>
              <a:rPr lang="en-GB" sz="1200" dirty="0" smtClean="0">
                <a:latin typeface="Comic Sans MS" pitchFamily="66" charset="0"/>
              </a:rPr>
              <a:t>literacy lesson. </a:t>
            </a:r>
          </a:p>
          <a:p>
            <a:endParaRPr lang="en-GB" sz="1200" dirty="0" smtClean="0">
              <a:latin typeface="Comic Sans MS" pitchFamily="66" charset="0"/>
            </a:endParaRPr>
          </a:p>
          <a:p>
            <a:r>
              <a:rPr lang="en-GB" sz="1200" dirty="0" smtClean="0">
                <a:latin typeface="Comic Sans MS" pitchFamily="66" charset="0"/>
              </a:rPr>
              <a:t>You are expected to get at least 17/20 right each time. If you do not manage this you will need to re-take the test at another time. </a:t>
            </a:r>
            <a:endParaRPr lang="en-GB" sz="1200" dirty="0">
              <a:latin typeface="Comic Sans MS" pitchFamily="66" charset="0"/>
            </a:endParaRPr>
          </a:p>
        </p:txBody>
      </p:sp>
      <p:graphicFrame>
        <p:nvGraphicFramePr>
          <p:cNvPr id="6" name="Table 5"/>
          <p:cNvGraphicFramePr>
            <a:graphicFrameLocks noGrp="1"/>
          </p:cNvGraphicFramePr>
          <p:nvPr>
            <p:extLst>
              <p:ext uri="{D42A27DB-BD31-4B8C-83A1-F6EECF244321}">
                <p14:modId xmlns="" xmlns:p14="http://schemas.microsoft.com/office/powerpoint/2010/main" val="4089943736"/>
              </p:ext>
            </p:extLst>
          </p:nvPr>
        </p:nvGraphicFramePr>
        <p:xfrm>
          <a:off x="476672" y="1846774"/>
          <a:ext cx="6048670" cy="7188594"/>
        </p:xfrm>
        <a:graphic>
          <a:graphicData uri="http://schemas.openxmlformats.org/drawingml/2006/table">
            <a:tbl>
              <a:tblPr firstRow="1" bandRow="1">
                <a:tableStyleId>{5C22544A-7EE6-4342-B048-85BDC9FD1C3A}</a:tableStyleId>
              </a:tblPr>
              <a:tblGrid>
                <a:gridCol w="555316"/>
                <a:gridCol w="1831118"/>
                <a:gridCol w="1831118"/>
                <a:gridCol w="1831118"/>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Read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Write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Cover and write</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42314">
                <a:tc rowSpan="15">
                  <a:txBody>
                    <a:bodyPr/>
                    <a:lstStyle/>
                    <a:p>
                      <a:pPr algn="ctr"/>
                      <a:r>
                        <a:rPr lang="en-GB" sz="1300" dirty="0" smtClean="0">
                          <a:solidFill>
                            <a:schemeClr val="tx1"/>
                          </a:solidFill>
                        </a:rPr>
                        <a:t>Commonly misspelt words </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Advise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Advice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Affect</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Effect</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Allowed</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Aloud</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Bought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Brought</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Breaking</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Braking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Chose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Choose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Cloth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Clothe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baseline="0" dirty="0" smtClean="0">
                          <a:solidFill>
                            <a:schemeClr val="tx1"/>
                          </a:solidFill>
                        </a:rPr>
                        <a:t>Analyse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rowSpan="5">
                  <a:txBody>
                    <a:bodyPr/>
                    <a:lstStyle/>
                    <a:p>
                      <a:pPr algn="ctr"/>
                      <a:r>
                        <a:rPr lang="en-GB" sz="1300" dirty="0" smtClean="0">
                          <a:solidFill>
                            <a:schemeClr val="tx1"/>
                          </a:solidFill>
                        </a:rPr>
                        <a:t>Topic specific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 xmlns:p14="http://schemas.microsoft.com/office/powerpoint/2010/main" val="27491874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2318263" cy="400110"/>
          </a:xfrm>
          <a:prstGeom prst="rect">
            <a:avLst/>
          </a:prstGeom>
          <a:noFill/>
        </p:spPr>
        <p:txBody>
          <a:bodyPr wrap="none" rtlCol="0">
            <a:spAutoFit/>
          </a:bodyPr>
          <a:lstStyle/>
          <a:p>
            <a:r>
              <a:rPr lang="en-GB" sz="2000" dirty="0" smtClean="0">
                <a:solidFill>
                  <a:srgbClr val="7030A0"/>
                </a:solidFill>
                <a:latin typeface="Comic Sans MS" pitchFamily="66" charset="0"/>
              </a:rPr>
              <a:t>Spelling test time</a:t>
            </a:r>
            <a:endParaRPr lang="en-GB" sz="2000" dirty="0">
              <a:solidFill>
                <a:srgbClr val="7030A0"/>
              </a:solidFill>
              <a:latin typeface="Comic Sans MS" pitchFamily="66" charset="0"/>
            </a:endParaRPr>
          </a:p>
        </p:txBody>
      </p:sp>
      <p:pic>
        <p:nvPicPr>
          <p:cNvPr id="1026" name="Picture 2" descr="http://locosbajitoszarzablog.blogia.com/upload/20130118095754-spelling-test.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65111" y="35496"/>
            <a:ext cx="2407709" cy="1494632"/>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 xmlns:p14="http://schemas.microsoft.com/office/powerpoint/2010/main" val="2252105217"/>
              </p:ext>
            </p:extLst>
          </p:nvPr>
        </p:nvGraphicFramePr>
        <p:xfrm>
          <a:off x="404664" y="1259632"/>
          <a:ext cx="6048670" cy="7530908"/>
        </p:xfrm>
        <a:graphic>
          <a:graphicData uri="http://schemas.openxmlformats.org/drawingml/2006/table">
            <a:tbl>
              <a:tblPr firstRow="1" bandRow="1">
                <a:tableStyleId>{5C22544A-7EE6-4342-B048-85BDC9FD1C3A}</a:tableStyleId>
              </a:tblPr>
              <a:tblGrid>
                <a:gridCol w="555316"/>
                <a:gridCol w="1831118"/>
                <a:gridCol w="1831118"/>
                <a:gridCol w="1831118"/>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Test</a:t>
                      </a:r>
                      <a:r>
                        <a:rPr lang="en-GB" sz="1300" baseline="0" dirty="0" smtClean="0">
                          <a:solidFill>
                            <a:schemeClr val="tx1"/>
                          </a:solidFill>
                        </a:rPr>
                        <a:t> 1</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Test 2</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Test 3</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42314">
                <a:tc rowSpan="15">
                  <a:txBody>
                    <a:bodyPr/>
                    <a:lstStyle/>
                    <a:p>
                      <a:pPr algn="ctr"/>
                      <a:r>
                        <a:rPr lang="en-GB" sz="1300" dirty="0" smtClean="0">
                          <a:solidFill>
                            <a:schemeClr val="tx1"/>
                          </a:solidFill>
                        </a:rPr>
                        <a:t>Commonly misspelt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aseline="0" dirty="0" smtClean="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rowSpan="5">
                  <a:txBody>
                    <a:bodyPr/>
                    <a:lstStyle/>
                    <a:p>
                      <a:pPr algn="ctr"/>
                      <a:r>
                        <a:rPr lang="en-GB" sz="1300" dirty="0" smtClean="0">
                          <a:solidFill>
                            <a:schemeClr val="tx1"/>
                          </a:solidFill>
                        </a:rPr>
                        <a:t>Topic specific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latin typeface="Comic Sans MS" pitchFamily="66" charset="0"/>
                        </a:rPr>
                        <a:t>Total:</a:t>
                      </a:r>
                      <a:r>
                        <a:rPr lang="en-GB" sz="1200" baseline="0" dirty="0" smtClean="0">
                          <a:solidFill>
                            <a:schemeClr val="tx1"/>
                          </a:solidFill>
                          <a:latin typeface="Comic Sans MS" pitchFamily="66" charset="0"/>
                        </a:rPr>
                        <a:t>                   /20</a:t>
                      </a:r>
                      <a:endParaRPr lang="en-GB" sz="120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latin typeface="Comic Sans MS" pitchFamily="66" charset="0"/>
                        </a:rPr>
                        <a:t>Total:</a:t>
                      </a:r>
                      <a:r>
                        <a:rPr lang="en-GB" sz="1200" baseline="0" dirty="0" smtClean="0">
                          <a:solidFill>
                            <a:schemeClr val="tx1"/>
                          </a:solidFill>
                          <a:latin typeface="Comic Sans MS" pitchFamily="66" charset="0"/>
                        </a:rPr>
                        <a:t>                   /20 </a:t>
                      </a:r>
                      <a:endParaRPr lang="en-GB" sz="120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latin typeface="Comic Sans MS" pitchFamily="66" charset="0"/>
                        </a:rPr>
                        <a:t>Total:</a:t>
                      </a:r>
                      <a:r>
                        <a:rPr lang="en-GB" sz="1200" baseline="0" dirty="0" smtClean="0">
                          <a:solidFill>
                            <a:schemeClr val="tx1"/>
                          </a:solidFill>
                          <a:latin typeface="Comic Sans MS" pitchFamily="66" charset="0"/>
                        </a:rPr>
                        <a:t>                   /20 </a:t>
                      </a:r>
                      <a:endParaRPr lang="en-GB" sz="120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 xmlns:p14="http://schemas.microsoft.com/office/powerpoint/2010/main" val="27491874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0649" y="450927"/>
          <a:ext cx="6336705" cy="8557850"/>
        </p:xfrm>
        <a:graphic>
          <a:graphicData uri="http://schemas.openxmlformats.org/drawingml/2006/table">
            <a:tbl>
              <a:tblPr firstRow="1" bandRow="1">
                <a:tableStyleId>{5C22544A-7EE6-4342-B048-85BDC9FD1C3A}</a:tableStyleId>
              </a:tblPr>
              <a:tblGrid>
                <a:gridCol w="2112235"/>
                <a:gridCol w="2112235"/>
                <a:gridCol w="2112235"/>
              </a:tblGrid>
              <a:tr h="342314">
                <a:tc>
                  <a:txBody>
                    <a:bodyPr/>
                    <a:lstStyle/>
                    <a:p>
                      <a:pPr algn="ctr"/>
                      <a:r>
                        <a:rPr lang="en-GB" sz="1300" dirty="0" smtClean="0">
                          <a:latin typeface="Comic Sans MS" pitchFamily="66" charset="0"/>
                        </a:rPr>
                        <a:t>Relevant </a:t>
                      </a: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GB" sz="1300" dirty="0" smtClean="0">
                          <a:latin typeface="Comic Sans MS" pitchFamily="66" charset="0"/>
                        </a:rPr>
                        <a:t>Interesting </a:t>
                      </a: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GB" sz="1300" dirty="0" smtClean="0">
                          <a:latin typeface="Comic Sans MS" pitchFamily="66" charset="0"/>
                        </a:rPr>
                        <a:t>Ambitious </a:t>
                      </a: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8" name="TextBox 7"/>
          <p:cNvSpPr txBox="1"/>
          <p:nvPr/>
        </p:nvSpPr>
        <p:spPr>
          <a:xfrm>
            <a:off x="2075105" y="52113"/>
            <a:ext cx="2707793" cy="338554"/>
          </a:xfrm>
          <a:prstGeom prst="rect">
            <a:avLst/>
          </a:prstGeom>
          <a:noFill/>
        </p:spPr>
        <p:txBody>
          <a:bodyPr wrap="none" rtlCol="0">
            <a:spAutoFit/>
          </a:bodyPr>
          <a:lstStyle/>
          <a:p>
            <a:pPr algn="ctr"/>
            <a:r>
              <a:rPr lang="en-GB" sz="1600" dirty="0" smtClean="0">
                <a:latin typeface="Comic Sans MS" pitchFamily="66" charset="0"/>
              </a:rPr>
              <a:t>Choose your words wisely! </a:t>
            </a:r>
            <a:endParaRPr lang="en-GB" sz="1600" dirty="0">
              <a:latin typeface="Comic Sans MS"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8396" y="107504"/>
            <a:ext cx="5301208" cy="576064"/>
          </a:xfrm>
          <a:prstGeom prst="rect">
            <a:avLst/>
          </a:prstGeom>
          <a:solidFill>
            <a:srgbClr val="D600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Comic Sans MS" pitchFamily="66" charset="0"/>
              </a:rPr>
              <a:t>Social networking has unleashed a new trend: bad grammar.  </a:t>
            </a:r>
            <a:endParaRPr lang="en-GB" sz="1400" dirty="0">
              <a:latin typeface="Comic Sans MS" pitchFamily="66" charset="0"/>
            </a:endParaRPr>
          </a:p>
        </p:txBody>
      </p:sp>
      <p:pic>
        <p:nvPicPr>
          <p:cNvPr id="1026" name="Picture 2" descr="http://upload.wikimedia.org/wikipedia/commons/c/cd/Facebook_logo_%28square%29.png"/>
          <p:cNvPicPr>
            <a:picLocks noChangeAspect="1" noChangeArrowheads="1"/>
          </p:cNvPicPr>
          <p:nvPr/>
        </p:nvPicPr>
        <p:blipFill>
          <a:blip r:embed="rId2" cstate="print"/>
          <a:srcRect/>
          <a:stretch>
            <a:fillRect/>
          </a:stretch>
        </p:blipFill>
        <p:spPr bwMode="auto">
          <a:xfrm>
            <a:off x="188640" y="179512"/>
            <a:ext cx="432048" cy="432048"/>
          </a:xfrm>
          <a:prstGeom prst="rect">
            <a:avLst/>
          </a:prstGeom>
          <a:noFill/>
        </p:spPr>
      </p:pic>
      <p:pic>
        <p:nvPicPr>
          <p:cNvPr id="1028" name="Picture 4" descr="https://g.twimg.com/Twitter_logo_blue.png"/>
          <p:cNvPicPr>
            <a:picLocks noChangeAspect="1" noChangeArrowheads="1"/>
          </p:cNvPicPr>
          <p:nvPr/>
        </p:nvPicPr>
        <p:blipFill>
          <a:blip r:embed="rId3" cstate="print"/>
          <a:srcRect/>
          <a:stretch>
            <a:fillRect/>
          </a:stretch>
        </p:blipFill>
        <p:spPr bwMode="auto">
          <a:xfrm>
            <a:off x="6165304" y="179512"/>
            <a:ext cx="531302" cy="432048"/>
          </a:xfrm>
          <a:prstGeom prst="rect">
            <a:avLst/>
          </a:prstGeom>
          <a:noFill/>
        </p:spPr>
      </p:pic>
      <p:sp>
        <p:nvSpPr>
          <p:cNvPr id="7" name="TextBox 6"/>
          <p:cNvSpPr txBox="1"/>
          <p:nvPr/>
        </p:nvSpPr>
        <p:spPr>
          <a:xfrm>
            <a:off x="260648" y="755576"/>
            <a:ext cx="6336704" cy="1384995"/>
          </a:xfrm>
          <a:prstGeom prst="rect">
            <a:avLst/>
          </a:prstGeom>
          <a:noFill/>
        </p:spPr>
        <p:txBody>
          <a:bodyPr wrap="square" rtlCol="0">
            <a:spAutoFit/>
          </a:bodyPr>
          <a:lstStyle/>
          <a:p>
            <a:pPr algn="just"/>
            <a:r>
              <a:rPr lang="en-GB" sz="1200" dirty="0" smtClean="0">
                <a:latin typeface="Comic Sans MS" pitchFamily="66" charset="0"/>
              </a:rPr>
              <a:t>We are now surrounded by social media, it is everywhere we look. Most of us like to follow our favourite celebrities but what kind of role model are they to us if they can’t get their spelling and grammar right? In every section of this book there will be a chance to tell these celebrities how to do it properly. You will need to do </a:t>
            </a:r>
            <a:r>
              <a:rPr lang="en-GB" sz="1200" u="sng" dirty="0" smtClean="0">
                <a:latin typeface="Comic Sans MS" pitchFamily="66" charset="0"/>
              </a:rPr>
              <a:t>two</a:t>
            </a:r>
            <a:r>
              <a:rPr lang="en-GB" sz="1200" dirty="0" smtClean="0">
                <a:latin typeface="Comic Sans MS" pitchFamily="66" charset="0"/>
              </a:rPr>
              <a:t> things: </a:t>
            </a:r>
          </a:p>
          <a:p>
            <a:pPr marL="228600" indent="-228600" algn="just">
              <a:buFont typeface="+mj-lt"/>
              <a:buAutoNum type="arabicPeriod"/>
            </a:pPr>
            <a:r>
              <a:rPr lang="en-GB" sz="1200" dirty="0" smtClean="0">
                <a:latin typeface="Comic Sans MS" pitchFamily="66" charset="0"/>
              </a:rPr>
              <a:t>Explain to this celebrity what they need to do to make sure they don’t make the same error</a:t>
            </a:r>
          </a:p>
          <a:p>
            <a:pPr marL="228600" indent="-228600" algn="just">
              <a:buFont typeface="+mj-lt"/>
              <a:buAutoNum type="arabicPeriod"/>
            </a:pPr>
            <a:r>
              <a:rPr lang="en-GB" sz="1200" dirty="0" smtClean="0">
                <a:latin typeface="Comic Sans MS" pitchFamily="66" charset="0"/>
              </a:rPr>
              <a:t>Re-write their post ensuring that it is grammatically correct. </a:t>
            </a:r>
            <a:endParaRPr lang="en-GB" sz="1200" dirty="0">
              <a:latin typeface="Comic Sans MS" pitchFamily="66" charset="0"/>
            </a:endParaRPr>
          </a:p>
        </p:txBody>
      </p:sp>
      <p:pic>
        <p:nvPicPr>
          <p:cNvPr id="1029" name="Picture 5"/>
          <p:cNvPicPr>
            <a:picLocks noChangeAspect="1" noChangeArrowheads="1"/>
          </p:cNvPicPr>
          <p:nvPr/>
        </p:nvPicPr>
        <p:blipFill>
          <a:blip r:embed="rId4" cstate="print"/>
          <a:srcRect/>
          <a:stretch>
            <a:fillRect/>
          </a:stretch>
        </p:blipFill>
        <p:spPr bwMode="auto">
          <a:xfrm>
            <a:off x="1763265" y="2195736"/>
            <a:ext cx="4906095" cy="1584176"/>
          </a:xfrm>
          <a:prstGeom prst="rect">
            <a:avLst/>
          </a:prstGeom>
          <a:noFill/>
          <a:ln w="9525">
            <a:noFill/>
            <a:miter lim="800000"/>
            <a:headEnd/>
            <a:tailEnd/>
          </a:ln>
        </p:spPr>
      </p:pic>
      <p:pic>
        <p:nvPicPr>
          <p:cNvPr id="1030" name="Picture 6" descr="G:\Images\purple_Lined_speach_bubble.jpg"/>
          <p:cNvPicPr>
            <a:picLocks noChangeAspect="1" noChangeArrowheads="1"/>
          </p:cNvPicPr>
          <p:nvPr/>
        </p:nvPicPr>
        <p:blipFill>
          <a:blip r:embed="rId5" cstate="print"/>
          <a:srcRect/>
          <a:stretch>
            <a:fillRect/>
          </a:stretch>
        </p:blipFill>
        <p:spPr bwMode="auto">
          <a:xfrm>
            <a:off x="103520" y="2411760"/>
            <a:ext cx="1525280" cy="1152128"/>
          </a:xfrm>
          <a:prstGeom prst="rect">
            <a:avLst/>
          </a:prstGeom>
          <a:noFill/>
        </p:spPr>
      </p:pic>
      <p:sp>
        <p:nvSpPr>
          <p:cNvPr id="10" name="TextBox 9"/>
          <p:cNvSpPr txBox="1"/>
          <p:nvPr/>
        </p:nvSpPr>
        <p:spPr>
          <a:xfrm>
            <a:off x="188641" y="2557517"/>
            <a:ext cx="1296144" cy="646331"/>
          </a:xfrm>
          <a:prstGeom prst="rect">
            <a:avLst/>
          </a:prstGeom>
          <a:noFill/>
        </p:spPr>
        <p:txBody>
          <a:bodyPr wrap="square" rtlCol="0">
            <a:spAutoFit/>
          </a:bodyPr>
          <a:lstStyle/>
          <a:p>
            <a:pPr algn="ctr"/>
            <a:r>
              <a:rPr lang="en-GB" sz="1200" dirty="0" smtClean="0">
                <a:latin typeface="Comic Sans MS" pitchFamily="66" charset="0"/>
              </a:rPr>
              <a:t>I have done this one for you.</a:t>
            </a:r>
            <a:endParaRPr lang="en-GB" sz="1200" dirty="0">
              <a:latin typeface="Comic Sans MS" pitchFamily="66" charset="0"/>
            </a:endParaRPr>
          </a:p>
        </p:txBody>
      </p:sp>
      <p:grpSp>
        <p:nvGrpSpPr>
          <p:cNvPr id="24" name="Group 23"/>
          <p:cNvGrpSpPr/>
          <p:nvPr/>
        </p:nvGrpSpPr>
        <p:grpSpPr>
          <a:xfrm>
            <a:off x="188640" y="3923928"/>
            <a:ext cx="5256584" cy="2448272"/>
            <a:chOff x="188640" y="3923928"/>
            <a:chExt cx="5256584" cy="2448272"/>
          </a:xfrm>
        </p:grpSpPr>
        <p:grpSp>
          <p:nvGrpSpPr>
            <p:cNvPr id="21" name="Group 20"/>
            <p:cNvGrpSpPr/>
            <p:nvPr/>
          </p:nvGrpSpPr>
          <p:grpSpPr>
            <a:xfrm>
              <a:off x="188640" y="3923928"/>
              <a:ext cx="5256584" cy="2448272"/>
              <a:chOff x="188640" y="3923928"/>
              <a:chExt cx="5256584" cy="2448272"/>
            </a:xfrm>
          </p:grpSpPr>
          <p:pic>
            <p:nvPicPr>
              <p:cNvPr id="11" name="Picture 5"/>
              <p:cNvPicPr>
                <a:picLocks noChangeAspect="1" noChangeArrowheads="1"/>
              </p:cNvPicPr>
              <p:nvPr/>
            </p:nvPicPr>
            <p:blipFill>
              <a:blip r:embed="rId4" cstate="print"/>
              <a:srcRect/>
              <a:stretch>
                <a:fillRect/>
              </a:stretch>
            </p:blipFill>
            <p:spPr bwMode="auto">
              <a:xfrm>
                <a:off x="188640" y="3923928"/>
                <a:ext cx="5256584" cy="2448272"/>
              </a:xfrm>
              <a:prstGeom prst="rect">
                <a:avLst/>
              </a:prstGeom>
              <a:noFill/>
              <a:ln w="9525">
                <a:noFill/>
                <a:miter lim="800000"/>
                <a:headEnd/>
                <a:tailEnd/>
              </a:ln>
            </p:spPr>
          </p:pic>
          <p:sp>
            <p:nvSpPr>
              <p:cNvPr id="15" name="Rectangle 14"/>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92696" y="4067944"/>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smtClean="0">
                    <a:solidFill>
                      <a:schemeClr val="tx1"/>
                    </a:solidFill>
                    <a:latin typeface="Arial Black" pitchFamily="34" charset="0"/>
                  </a:rPr>
                  <a:t>Miss Killick</a:t>
                </a:r>
              </a:p>
              <a:p>
                <a:r>
                  <a:rPr lang="en-GB" sz="1200" dirty="0" smtClean="0">
                    <a:solidFill>
                      <a:schemeClr val="bg1">
                        <a:lumMod val="65000"/>
                      </a:schemeClr>
                    </a:solidFill>
                    <a:latin typeface="+mj-lt"/>
                  </a:rPr>
                  <a:t>@MissKEnglish</a:t>
                </a:r>
                <a:endParaRPr lang="en-GB" sz="1200" dirty="0">
                  <a:solidFill>
                    <a:schemeClr val="bg1">
                      <a:lumMod val="65000"/>
                    </a:schemeClr>
                  </a:solidFill>
                  <a:latin typeface="+mj-lt"/>
                </a:endParaRPr>
              </a:p>
            </p:txBody>
          </p:sp>
          <p:pic>
            <p:nvPicPr>
              <p:cNvPr id="1031" name="Picture 7"/>
              <p:cNvPicPr>
                <a:picLocks noChangeAspect="1" noChangeArrowheads="1"/>
              </p:cNvPicPr>
              <p:nvPr/>
            </p:nvPicPr>
            <p:blipFill>
              <a:blip r:embed="rId6" cstate="print"/>
              <a:srcRect/>
              <a:stretch>
                <a:fillRect/>
              </a:stretch>
            </p:blipFill>
            <p:spPr bwMode="auto">
              <a:xfrm>
                <a:off x="260648" y="4067944"/>
                <a:ext cx="515778" cy="504056"/>
              </a:xfrm>
              <a:prstGeom prst="rect">
                <a:avLst/>
              </a:prstGeom>
              <a:noFill/>
              <a:ln w="9525">
                <a:noFill/>
                <a:miter lim="800000"/>
                <a:headEnd/>
                <a:tailEnd/>
              </a:ln>
            </p:spPr>
          </p:pic>
          <p:sp>
            <p:nvSpPr>
              <p:cNvPr id="16" name="Rectangle 15"/>
              <p:cNvSpPr/>
              <p:nvPr/>
            </p:nvSpPr>
            <p:spPr>
              <a:xfrm>
                <a:off x="332656" y="4644008"/>
                <a:ext cx="4896544"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a:t>
                </a:r>
                <a:r>
                  <a:rPr lang="en-GB" sz="1200" dirty="0" err="1" smtClean="0">
                    <a:solidFill>
                      <a:schemeClr val="tx1"/>
                    </a:solidFill>
                  </a:rPr>
                  <a:t>KimKardashian</a:t>
                </a:r>
                <a:r>
                  <a:rPr lang="en-GB" sz="1200" dirty="0" smtClean="0">
                    <a:solidFill>
                      <a:schemeClr val="tx1"/>
                    </a:solidFill>
                  </a:rPr>
                  <a:t> I noticed in your recent tweet that you have made a few grammatical errors. You have missed out the word ‘are’ in your first sentence and have added too many question marks, only one is required to show this is a question. You would also need a capital letter for ‘Coast’ as it is a proper noun. Well done for using an apostrophe correctly. </a:t>
                </a:r>
              </a:p>
              <a:p>
                <a:endParaRPr lang="en-GB" sz="200" dirty="0" smtClean="0">
                  <a:solidFill>
                    <a:schemeClr val="tx1"/>
                  </a:solidFill>
                </a:endParaRPr>
              </a:p>
              <a:p>
                <a:r>
                  <a:rPr lang="en-GB" sz="1100" dirty="0" smtClean="0">
                    <a:solidFill>
                      <a:schemeClr val="bg1">
                        <a:lumMod val="50000"/>
                      </a:schemeClr>
                    </a:solidFill>
                  </a:rPr>
                  <a:t>4.18 PM – 2 Jan 2015</a:t>
                </a:r>
                <a:endParaRPr lang="en-GB" sz="1100" dirty="0">
                  <a:solidFill>
                    <a:schemeClr val="bg1">
                      <a:lumMod val="50000"/>
                    </a:schemeClr>
                  </a:solidFill>
                </a:endParaRPr>
              </a:p>
            </p:txBody>
          </p:sp>
          <p:sp>
            <p:nvSpPr>
              <p:cNvPr id="18" name="Rectangle 17"/>
              <p:cNvSpPr/>
              <p:nvPr/>
            </p:nvSpPr>
            <p:spPr>
              <a:xfrm>
                <a:off x="260648" y="591888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19" name="Rectangle 18"/>
              <p:cNvSpPr/>
              <p:nvPr/>
            </p:nvSpPr>
            <p:spPr>
              <a:xfrm>
                <a:off x="1196752" y="5921309"/>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17" name="Rectangle 16"/>
              <p:cNvSpPr/>
              <p:nvPr/>
            </p:nvSpPr>
            <p:spPr>
              <a:xfrm>
                <a:off x="311390" y="594015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212</a:t>
                </a:r>
                <a:endParaRPr lang="en-GB" sz="1100" b="1" dirty="0">
                  <a:solidFill>
                    <a:schemeClr val="bg1">
                      <a:lumMod val="50000"/>
                    </a:schemeClr>
                  </a:solidFill>
                </a:endParaRPr>
              </a:p>
            </p:txBody>
          </p:sp>
          <p:sp>
            <p:nvSpPr>
              <p:cNvPr id="20" name="Rectangle 19"/>
              <p:cNvSpPr/>
              <p:nvPr/>
            </p:nvSpPr>
            <p:spPr>
              <a:xfrm>
                <a:off x="1091137" y="594015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101</a:t>
                </a:r>
                <a:endParaRPr lang="en-GB" sz="1100" b="1" dirty="0">
                  <a:solidFill>
                    <a:schemeClr val="bg1">
                      <a:lumMod val="50000"/>
                    </a:schemeClr>
                  </a:solidFill>
                </a:endParaRPr>
              </a:p>
            </p:txBody>
          </p:sp>
        </p:grpSp>
        <p:pic>
          <p:nvPicPr>
            <p:cNvPr id="1032" name="Picture 8"/>
            <p:cNvPicPr>
              <a:picLocks noChangeAspect="1" noChangeArrowheads="1"/>
            </p:cNvPicPr>
            <p:nvPr/>
          </p:nvPicPr>
          <p:blipFill>
            <a:blip r:embed="rId7" cstate="print"/>
            <a:srcRect/>
            <a:stretch>
              <a:fillRect/>
            </a:stretch>
          </p:blipFill>
          <p:spPr bwMode="auto">
            <a:xfrm>
              <a:off x="1751550" y="4072235"/>
              <a:ext cx="314325" cy="323850"/>
            </a:xfrm>
            <a:prstGeom prst="rect">
              <a:avLst/>
            </a:prstGeom>
            <a:noFill/>
            <a:ln w="9525">
              <a:noFill/>
              <a:miter lim="800000"/>
              <a:headEnd/>
              <a:tailEnd/>
            </a:ln>
          </p:spPr>
        </p:pic>
        <p:sp>
          <p:nvSpPr>
            <p:cNvPr id="23" name="Rectangle 22"/>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p:cNvGrpSpPr/>
          <p:nvPr/>
        </p:nvGrpSpPr>
        <p:grpSpPr>
          <a:xfrm>
            <a:off x="1340768" y="6444208"/>
            <a:ext cx="5256584" cy="2304256"/>
            <a:chOff x="188640" y="3923928"/>
            <a:chExt cx="5256584" cy="2304256"/>
          </a:xfrm>
        </p:grpSpPr>
        <p:grpSp>
          <p:nvGrpSpPr>
            <p:cNvPr id="26" name="Group 20"/>
            <p:cNvGrpSpPr/>
            <p:nvPr/>
          </p:nvGrpSpPr>
          <p:grpSpPr>
            <a:xfrm>
              <a:off x="188640" y="3923928"/>
              <a:ext cx="5256584" cy="2304256"/>
              <a:chOff x="188640" y="3923928"/>
              <a:chExt cx="5256584" cy="2304256"/>
            </a:xfrm>
          </p:grpSpPr>
          <p:pic>
            <p:nvPicPr>
              <p:cNvPr id="29" name="Picture 5"/>
              <p:cNvPicPr>
                <a:picLocks noChangeAspect="1" noChangeArrowheads="1"/>
              </p:cNvPicPr>
              <p:nvPr/>
            </p:nvPicPr>
            <p:blipFill>
              <a:blip r:embed="rId4" cstate="print"/>
              <a:srcRect/>
              <a:stretch>
                <a:fillRect/>
              </a:stretch>
            </p:blipFill>
            <p:spPr bwMode="auto">
              <a:xfrm>
                <a:off x="188640" y="3923928"/>
                <a:ext cx="5256584" cy="2304256"/>
              </a:xfrm>
              <a:prstGeom prst="rect">
                <a:avLst/>
              </a:prstGeom>
              <a:noFill/>
              <a:ln w="9525">
                <a:noFill/>
                <a:miter lim="800000"/>
                <a:headEnd/>
                <a:tailEnd/>
              </a:ln>
            </p:spPr>
          </p:pic>
          <p:sp>
            <p:nvSpPr>
              <p:cNvPr id="30" name="Rectangle 29"/>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692696" y="4067944"/>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smtClean="0">
                    <a:solidFill>
                      <a:schemeClr val="tx1"/>
                    </a:solidFill>
                    <a:latin typeface="Arial Black" pitchFamily="34" charset="0"/>
                  </a:rPr>
                  <a:t>Miss Killick</a:t>
                </a:r>
              </a:p>
              <a:p>
                <a:r>
                  <a:rPr lang="en-GB" sz="1200" dirty="0" smtClean="0">
                    <a:solidFill>
                      <a:schemeClr val="bg1">
                        <a:lumMod val="65000"/>
                      </a:schemeClr>
                    </a:solidFill>
                    <a:latin typeface="+mj-lt"/>
                  </a:rPr>
                  <a:t>@MissKEnglish</a:t>
                </a:r>
                <a:endParaRPr lang="en-GB" sz="1200" dirty="0">
                  <a:solidFill>
                    <a:schemeClr val="bg1">
                      <a:lumMod val="65000"/>
                    </a:schemeClr>
                  </a:solidFill>
                  <a:latin typeface="+mj-lt"/>
                </a:endParaRPr>
              </a:p>
            </p:txBody>
          </p:sp>
          <p:pic>
            <p:nvPicPr>
              <p:cNvPr id="32" name="Picture 7"/>
              <p:cNvPicPr>
                <a:picLocks noChangeAspect="1" noChangeArrowheads="1"/>
              </p:cNvPicPr>
              <p:nvPr/>
            </p:nvPicPr>
            <p:blipFill>
              <a:blip r:embed="rId6" cstate="print"/>
              <a:srcRect/>
              <a:stretch>
                <a:fillRect/>
              </a:stretch>
            </p:blipFill>
            <p:spPr bwMode="auto">
              <a:xfrm>
                <a:off x="260648" y="4067944"/>
                <a:ext cx="515778" cy="504056"/>
              </a:xfrm>
              <a:prstGeom prst="rect">
                <a:avLst/>
              </a:prstGeom>
              <a:noFill/>
              <a:ln w="9525">
                <a:noFill/>
                <a:miter lim="800000"/>
                <a:headEnd/>
                <a:tailEnd/>
              </a:ln>
            </p:spPr>
          </p:pic>
          <p:sp>
            <p:nvSpPr>
              <p:cNvPr id="33" name="Rectangle 32"/>
              <p:cNvSpPr/>
              <p:nvPr/>
            </p:nvSpPr>
            <p:spPr>
              <a:xfrm>
                <a:off x="332656" y="4644008"/>
                <a:ext cx="4896544"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a:t>
                </a:r>
                <a:r>
                  <a:rPr lang="en-GB" sz="1200" dirty="0" err="1" smtClean="0">
                    <a:solidFill>
                      <a:schemeClr val="tx1"/>
                    </a:solidFill>
                  </a:rPr>
                  <a:t>KimKardashian</a:t>
                </a:r>
                <a:r>
                  <a:rPr lang="en-GB" sz="1200" dirty="0" smtClean="0">
                    <a:solidFill>
                      <a:schemeClr val="tx1"/>
                    </a:solidFill>
                  </a:rPr>
                  <a:t> here is how you could re-write this text correctly – West Coast </a:t>
                </a:r>
                <a:r>
                  <a:rPr lang="en-GB" sz="1200" b="1" dirty="0" smtClean="0">
                    <a:solidFill>
                      <a:srgbClr val="FF0000"/>
                    </a:solidFill>
                  </a:rPr>
                  <a:t>are</a:t>
                </a:r>
                <a:r>
                  <a:rPr lang="en-GB" sz="1200" dirty="0" smtClean="0">
                    <a:solidFill>
                      <a:srgbClr val="FF0000"/>
                    </a:solidFill>
                  </a:rPr>
                  <a:t> </a:t>
                </a:r>
                <a:r>
                  <a:rPr lang="en-GB" sz="1200" dirty="0" smtClean="0">
                    <a:solidFill>
                      <a:schemeClr val="tx1"/>
                    </a:solidFill>
                  </a:rPr>
                  <a:t>you ready?  Tonight’s episode is intense! Tune into E!</a:t>
                </a:r>
              </a:p>
              <a:p>
                <a:endParaRPr lang="en-GB" sz="200" dirty="0" smtClean="0">
                  <a:solidFill>
                    <a:schemeClr val="tx1"/>
                  </a:solidFill>
                </a:endParaRPr>
              </a:p>
              <a:p>
                <a:endParaRPr lang="en-GB" sz="1100" dirty="0" smtClean="0">
                  <a:solidFill>
                    <a:schemeClr val="bg1">
                      <a:lumMod val="50000"/>
                    </a:schemeClr>
                  </a:solidFill>
                </a:endParaRPr>
              </a:p>
              <a:p>
                <a:r>
                  <a:rPr lang="en-GB" sz="1100" dirty="0" smtClean="0">
                    <a:solidFill>
                      <a:schemeClr val="bg1">
                        <a:lumMod val="50000"/>
                      </a:schemeClr>
                    </a:solidFill>
                  </a:rPr>
                  <a:t>4.26 PM – 2 Jan 2015</a:t>
                </a:r>
                <a:endParaRPr lang="en-GB" sz="1100" dirty="0">
                  <a:solidFill>
                    <a:schemeClr val="bg1">
                      <a:lumMod val="50000"/>
                    </a:schemeClr>
                  </a:solidFill>
                </a:endParaRPr>
              </a:p>
            </p:txBody>
          </p:sp>
          <p:sp>
            <p:nvSpPr>
              <p:cNvPr id="34" name="Rectangle 33"/>
              <p:cNvSpPr/>
              <p:nvPr/>
            </p:nvSpPr>
            <p:spPr>
              <a:xfrm>
                <a:off x="260648" y="579613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35" name="Rectangle 34"/>
              <p:cNvSpPr/>
              <p:nvPr/>
            </p:nvSpPr>
            <p:spPr>
              <a:xfrm>
                <a:off x="1196752" y="579613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36" name="Rectangle 35"/>
              <p:cNvSpPr/>
              <p:nvPr/>
            </p:nvSpPr>
            <p:spPr>
              <a:xfrm>
                <a:off x="311390" y="581740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189</a:t>
                </a:r>
                <a:endParaRPr lang="en-GB" sz="1100" b="1" dirty="0">
                  <a:solidFill>
                    <a:schemeClr val="bg1">
                      <a:lumMod val="50000"/>
                    </a:schemeClr>
                  </a:solidFill>
                </a:endParaRPr>
              </a:p>
            </p:txBody>
          </p:sp>
          <p:sp>
            <p:nvSpPr>
              <p:cNvPr id="37" name="Rectangle 36"/>
              <p:cNvSpPr/>
              <p:nvPr/>
            </p:nvSpPr>
            <p:spPr>
              <a:xfrm>
                <a:off x="1124744" y="5814979"/>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78</a:t>
                </a:r>
                <a:endParaRPr lang="en-GB" sz="1100" b="1" dirty="0">
                  <a:solidFill>
                    <a:schemeClr val="bg1">
                      <a:lumMod val="50000"/>
                    </a:schemeClr>
                  </a:solidFill>
                </a:endParaRPr>
              </a:p>
            </p:txBody>
          </p:sp>
        </p:grpSp>
        <p:pic>
          <p:nvPicPr>
            <p:cNvPr id="27" name="Picture 8"/>
            <p:cNvPicPr>
              <a:picLocks noChangeAspect="1" noChangeArrowheads="1"/>
            </p:cNvPicPr>
            <p:nvPr/>
          </p:nvPicPr>
          <p:blipFill>
            <a:blip r:embed="rId7" cstate="print"/>
            <a:srcRect/>
            <a:stretch>
              <a:fillRect/>
            </a:stretch>
          </p:blipFill>
          <p:spPr bwMode="auto">
            <a:xfrm>
              <a:off x="1751550" y="4072235"/>
              <a:ext cx="314325" cy="323850"/>
            </a:xfrm>
            <a:prstGeom prst="rect">
              <a:avLst/>
            </a:prstGeom>
            <a:noFill/>
            <a:ln w="9525">
              <a:noFill/>
              <a:miter lim="800000"/>
              <a:headEnd/>
              <a:tailEnd/>
            </a:ln>
          </p:spPr>
        </p:pic>
        <p:sp>
          <p:nvSpPr>
            <p:cNvPr id="28" name="Rectangle 27"/>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8396" y="107504"/>
            <a:ext cx="5301208" cy="576064"/>
          </a:xfrm>
          <a:prstGeom prst="rect">
            <a:avLst/>
          </a:prstGeom>
          <a:solidFill>
            <a:srgbClr val="D600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Comic Sans MS" pitchFamily="66" charset="0"/>
              </a:rPr>
              <a:t>Social networking has unleashed a new trend: bad grammar.  </a:t>
            </a:r>
            <a:endParaRPr lang="en-GB" sz="1400" dirty="0">
              <a:latin typeface="Comic Sans MS" pitchFamily="66" charset="0"/>
            </a:endParaRPr>
          </a:p>
        </p:txBody>
      </p:sp>
      <p:pic>
        <p:nvPicPr>
          <p:cNvPr id="5" name="Picture 2" descr="http://upload.wikimedia.org/wikipedia/commons/c/cd/Facebook_logo_%28square%29.png"/>
          <p:cNvPicPr>
            <a:picLocks noChangeAspect="1" noChangeArrowheads="1"/>
          </p:cNvPicPr>
          <p:nvPr/>
        </p:nvPicPr>
        <p:blipFill>
          <a:blip r:embed="rId2" cstate="print"/>
          <a:srcRect/>
          <a:stretch>
            <a:fillRect/>
          </a:stretch>
        </p:blipFill>
        <p:spPr bwMode="auto">
          <a:xfrm>
            <a:off x="188640" y="179512"/>
            <a:ext cx="432048" cy="432048"/>
          </a:xfrm>
          <a:prstGeom prst="rect">
            <a:avLst/>
          </a:prstGeom>
          <a:noFill/>
        </p:spPr>
      </p:pic>
      <p:pic>
        <p:nvPicPr>
          <p:cNvPr id="6" name="Picture 4" descr="https://g.twimg.com/Twitter_logo_blue.png"/>
          <p:cNvPicPr>
            <a:picLocks noChangeAspect="1" noChangeArrowheads="1"/>
          </p:cNvPicPr>
          <p:nvPr/>
        </p:nvPicPr>
        <p:blipFill>
          <a:blip r:embed="rId3" cstate="print"/>
          <a:srcRect/>
          <a:stretch>
            <a:fillRect/>
          </a:stretch>
        </p:blipFill>
        <p:spPr bwMode="auto">
          <a:xfrm>
            <a:off x="6165304" y="179512"/>
            <a:ext cx="531302" cy="432048"/>
          </a:xfrm>
          <a:prstGeom prst="rect">
            <a:avLst/>
          </a:prstGeom>
          <a:noFill/>
        </p:spPr>
      </p:pic>
      <p:pic>
        <p:nvPicPr>
          <p:cNvPr id="65538" name="Picture 2" descr="G:\Images\pencil_speach_bubble.jpg"/>
          <p:cNvPicPr>
            <a:picLocks noChangeAspect="1" noChangeArrowheads="1"/>
          </p:cNvPicPr>
          <p:nvPr/>
        </p:nvPicPr>
        <p:blipFill>
          <a:blip r:embed="rId4" cstate="print"/>
          <a:srcRect/>
          <a:stretch>
            <a:fillRect/>
          </a:stretch>
        </p:blipFill>
        <p:spPr bwMode="auto">
          <a:xfrm>
            <a:off x="188640" y="769917"/>
            <a:ext cx="1872208" cy="1281803"/>
          </a:xfrm>
          <a:prstGeom prst="rect">
            <a:avLst/>
          </a:prstGeom>
          <a:noFill/>
        </p:spPr>
      </p:pic>
      <p:sp>
        <p:nvSpPr>
          <p:cNvPr id="9" name="TextBox 8"/>
          <p:cNvSpPr txBox="1"/>
          <p:nvPr/>
        </p:nvSpPr>
        <p:spPr>
          <a:xfrm rot="20867615">
            <a:off x="200424" y="1061397"/>
            <a:ext cx="1626313" cy="523220"/>
          </a:xfrm>
          <a:prstGeom prst="rect">
            <a:avLst/>
          </a:prstGeom>
          <a:noFill/>
        </p:spPr>
        <p:txBody>
          <a:bodyPr wrap="square" rtlCol="0">
            <a:spAutoFit/>
          </a:bodyPr>
          <a:lstStyle/>
          <a:p>
            <a:pPr algn="ctr"/>
            <a:r>
              <a:rPr lang="en-GB" sz="1400" b="1" dirty="0" smtClean="0">
                <a:solidFill>
                  <a:schemeClr val="bg1"/>
                </a:solidFill>
                <a:latin typeface="Comic Sans MS" pitchFamily="66" charset="0"/>
              </a:rPr>
              <a:t>Correct the following tweets </a:t>
            </a:r>
            <a:endParaRPr lang="en-GB" sz="1400" b="1" dirty="0">
              <a:solidFill>
                <a:schemeClr val="bg1"/>
              </a:solidFill>
              <a:latin typeface="Comic Sans MS" pitchFamily="66" charset="0"/>
            </a:endParaRPr>
          </a:p>
        </p:txBody>
      </p:sp>
      <p:pic>
        <p:nvPicPr>
          <p:cNvPr id="65539" name="Picture 3"/>
          <p:cNvPicPr>
            <a:picLocks noChangeAspect="1" noChangeArrowheads="1"/>
          </p:cNvPicPr>
          <p:nvPr/>
        </p:nvPicPr>
        <p:blipFill>
          <a:blip r:embed="rId5" cstate="print"/>
          <a:srcRect/>
          <a:stretch>
            <a:fillRect/>
          </a:stretch>
        </p:blipFill>
        <p:spPr bwMode="auto">
          <a:xfrm>
            <a:off x="3280569" y="755576"/>
            <a:ext cx="3388791" cy="1322615"/>
          </a:xfrm>
          <a:prstGeom prst="rect">
            <a:avLst/>
          </a:prstGeom>
          <a:noFill/>
          <a:ln w="9525">
            <a:noFill/>
            <a:miter lim="800000"/>
            <a:headEnd/>
            <a:tailEnd/>
          </a:ln>
        </p:spPr>
      </p:pic>
      <p:grpSp>
        <p:nvGrpSpPr>
          <p:cNvPr id="39" name="Group 38"/>
          <p:cNvGrpSpPr/>
          <p:nvPr/>
        </p:nvGrpSpPr>
        <p:grpSpPr>
          <a:xfrm>
            <a:off x="188640" y="2195736"/>
            <a:ext cx="6048672" cy="2448272"/>
            <a:chOff x="188640" y="2411760"/>
            <a:chExt cx="6048672" cy="2448272"/>
          </a:xfrm>
        </p:grpSpPr>
        <p:grpSp>
          <p:nvGrpSpPr>
            <p:cNvPr id="11" name="Group 10"/>
            <p:cNvGrpSpPr/>
            <p:nvPr/>
          </p:nvGrpSpPr>
          <p:grpSpPr>
            <a:xfrm>
              <a:off x="188640" y="2411760"/>
              <a:ext cx="6048672" cy="2448272"/>
              <a:chOff x="188640" y="3923928"/>
              <a:chExt cx="5256584" cy="2448272"/>
            </a:xfrm>
          </p:grpSpPr>
          <p:grpSp>
            <p:nvGrpSpPr>
              <p:cNvPr id="12" name="Group 20"/>
              <p:cNvGrpSpPr/>
              <p:nvPr/>
            </p:nvGrpSpPr>
            <p:grpSpPr>
              <a:xfrm>
                <a:off x="188640" y="3923928"/>
                <a:ext cx="5256584" cy="2448272"/>
                <a:chOff x="188640" y="3923928"/>
                <a:chExt cx="5256584" cy="2448272"/>
              </a:xfrm>
            </p:grpSpPr>
            <p:pic>
              <p:nvPicPr>
                <p:cNvPr id="15" name="Picture 5"/>
                <p:cNvPicPr>
                  <a:picLocks noChangeAspect="1" noChangeArrowheads="1"/>
                </p:cNvPicPr>
                <p:nvPr/>
              </p:nvPicPr>
              <p:blipFill>
                <a:blip r:embed="rId6" cstate="print"/>
                <a:srcRect/>
                <a:stretch>
                  <a:fillRect/>
                </a:stretch>
              </p:blipFill>
              <p:spPr bwMode="auto">
                <a:xfrm>
                  <a:off x="188640" y="3923928"/>
                  <a:ext cx="5256584" cy="2448272"/>
                </a:xfrm>
                <a:prstGeom prst="rect">
                  <a:avLst/>
                </a:prstGeom>
                <a:noFill/>
                <a:ln w="9525">
                  <a:noFill/>
                  <a:miter lim="800000"/>
                  <a:headEnd/>
                  <a:tailEnd/>
                </a:ln>
              </p:spPr>
            </p:pic>
            <p:sp>
              <p:nvSpPr>
                <p:cNvPr id="16" name="Rectangle 15"/>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32805" y="4099843"/>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19" name="Rectangle 18"/>
                <p:cNvSpPr/>
                <p:nvPr/>
              </p:nvSpPr>
              <p:spPr>
                <a:xfrm>
                  <a:off x="332656" y="4644008"/>
                  <a:ext cx="4896544"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20" name="Rectangle 19"/>
                <p:cNvSpPr/>
                <p:nvPr/>
              </p:nvSpPr>
              <p:spPr>
                <a:xfrm>
                  <a:off x="260648" y="591888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21" name="Rectangle 20"/>
                <p:cNvSpPr/>
                <p:nvPr/>
              </p:nvSpPr>
              <p:spPr>
                <a:xfrm>
                  <a:off x="1196752" y="5921309"/>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22" name="Rectangle 21"/>
                <p:cNvSpPr/>
                <p:nvPr/>
              </p:nvSpPr>
              <p:spPr>
                <a:xfrm>
                  <a:off x="311390" y="594015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212</a:t>
                  </a:r>
                  <a:endParaRPr lang="en-GB" sz="1100" b="1" dirty="0">
                    <a:solidFill>
                      <a:schemeClr val="bg1">
                        <a:lumMod val="50000"/>
                      </a:schemeClr>
                    </a:solidFill>
                  </a:endParaRPr>
                </a:p>
              </p:txBody>
            </p:sp>
            <p:sp>
              <p:nvSpPr>
                <p:cNvPr id="23" name="Rectangle 22"/>
                <p:cNvSpPr/>
                <p:nvPr/>
              </p:nvSpPr>
              <p:spPr>
                <a:xfrm>
                  <a:off x="1091137" y="594015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101</a:t>
                  </a:r>
                  <a:endParaRPr lang="en-GB" sz="1100" b="1" dirty="0">
                    <a:solidFill>
                      <a:schemeClr val="bg1">
                        <a:lumMod val="50000"/>
                      </a:schemeClr>
                    </a:solidFill>
                  </a:endParaRPr>
                </a:p>
              </p:txBody>
            </p:sp>
          </p:grpSp>
          <p:pic>
            <p:nvPicPr>
              <p:cNvPr id="13" name="Picture 8"/>
              <p:cNvPicPr>
                <a:picLocks noChangeAspect="1" noChangeArrowheads="1"/>
              </p:cNvPicPr>
              <p:nvPr/>
            </p:nvPicPr>
            <p:blipFill>
              <a:blip r:embed="rId7" cstate="print"/>
              <a:srcRect/>
              <a:stretch>
                <a:fillRect/>
              </a:stretch>
            </p:blipFill>
            <p:spPr bwMode="auto">
              <a:xfrm>
                <a:off x="1844824" y="4104134"/>
                <a:ext cx="314325" cy="323850"/>
              </a:xfrm>
              <a:prstGeom prst="rect">
                <a:avLst/>
              </a:prstGeom>
              <a:noFill/>
              <a:ln w="9525">
                <a:noFill/>
                <a:miter lim="800000"/>
                <a:headEnd/>
                <a:tailEnd/>
              </a:ln>
            </p:spPr>
          </p:pic>
          <p:sp>
            <p:nvSpPr>
              <p:cNvPr id="14" name="Rectangle 13"/>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Rectangle 36"/>
            <p:cNvSpPr/>
            <p:nvPr/>
          </p:nvSpPr>
          <p:spPr>
            <a:xfrm>
              <a:off x="353922" y="2587675"/>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p:cNvGrpSpPr/>
          <p:nvPr/>
        </p:nvGrpSpPr>
        <p:grpSpPr>
          <a:xfrm>
            <a:off x="1052736" y="4716016"/>
            <a:ext cx="5688632" cy="2088232"/>
            <a:chOff x="1052736" y="4932040"/>
            <a:chExt cx="5688632" cy="2088232"/>
          </a:xfrm>
        </p:grpSpPr>
        <p:grpSp>
          <p:nvGrpSpPr>
            <p:cNvPr id="24" name="Group 23"/>
            <p:cNvGrpSpPr/>
            <p:nvPr/>
          </p:nvGrpSpPr>
          <p:grpSpPr>
            <a:xfrm>
              <a:off x="1052736" y="4932040"/>
              <a:ext cx="5688632" cy="2088232"/>
              <a:chOff x="188640" y="3923928"/>
              <a:chExt cx="5256584" cy="2304256"/>
            </a:xfrm>
          </p:grpSpPr>
          <p:grpSp>
            <p:nvGrpSpPr>
              <p:cNvPr id="25" name="Group 24"/>
              <p:cNvGrpSpPr/>
              <p:nvPr/>
            </p:nvGrpSpPr>
            <p:grpSpPr>
              <a:xfrm>
                <a:off x="188640" y="3923928"/>
                <a:ext cx="5256584" cy="2304256"/>
                <a:chOff x="188640" y="3923928"/>
                <a:chExt cx="5256584" cy="2304256"/>
              </a:xfrm>
            </p:grpSpPr>
            <p:pic>
              <p:nvPicPr>
                <p:cNvPr id="28" name="Picture 5"/>
                <p:cNvPicPr>
                  <a:picLocks noChangeAspect="1" noChangeArrowheads="1"/>
                </p:cNvPicPr>
                <p:nvPr/>
              </p:nvPicPr>
              <p:blipFill>
                <a:blip r:embed="rId6" cstate="print"/>
                <a:srcRect/>
                <a:stretch>
                  <a:fillRect/>
                </a:stretch>
              </p:blipFill>
              <p:spPr bwMode="auto">
                <a:xfrm>
                  <a:off x="188640" y="3923928"/>
                  <a:ext cx="5256584" cy="2304256"/>
                </a:xfrm>
                <a:prstGeom prst="rect">
                  <a:avLst/>
                </a:prstGeom>
                <a:noFill/>
                <a:ln w="9525">
                  <a:noFill/>
                  <a:miter lim="800000"/>
                  <a:headEnd/>
                  <a:tailEnd/>
                </a:ln>
              </p:spPr>
            </p:pic>
            <p:sp>
              <p:nvSpPr>
                <p:cNvPr id="29" name="Rectangle 28"/>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692696" y="4067944"/>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32" name="Rectangle 31"/>
                <p:cNvSpPr/>
                <p:nvPr/>
              </p:nvSpPr>
              <p:spPr>
                <a:xfrm>
                  <a:off x="332656" y="4644008"/>
                  <a:ext cx="4896544"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33" name="Rectangle 32"/>
                <p:cNvSpPr/>
                <p:nvPr/>
              </p:nvSpPr>
              <p:spPr>
                <a:xfrm>
                  <a:off x="260648" y="579613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34" name="Rectangle 33"/>
                <p:cNvSpPr/>
                <p:nvPr/>
              </p:nvSpPr>
              <p:spPr>
                <a:xfrm>
                  <a:off x="1196752" y="579613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35" name="Rectangle 34"/>
                <p:cNvSpPr/>
                <p:nvPr/>
              </p:nvSpPr>
              <p:spPr>
                <a:xfrm>
                  <a:off x="311390" y="581740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189</a:t>
                  </a:r>
                  <a:endParaRPr lang="en-GB" sz="1100" b="1" dirty="0">
                    <a:solidFill>
                      <a:schemeClr val="bg1">
                        <a:lumMod val="50000"/>
                      </a:schemeClr>
                    </a:solidFill>
                  </a:endParaRPr>
                </a:p>
              </p:txBody>
            </p:sp>
            <p:sp>
              <p:nvSpPr>
                <p:cNvPr id="36" name="Rectangle 35"/>
                <p:cNvSpPr/>
                <p:nvPr/>
              </p:nvSpPr>
              <p:spPr>
                <a:xfrm>
                  <a:off x="1124744" y="5814979"/>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78</a:t>
                  </a:r>
                  <a:endParaRPr lang="en-GB" sz="1100" b="1" dirty="0">
                    <a:solidFill>
                      <a:schemeClr val="bg1">
                        <a:lumMod val="50000"/>
                      </a:schemeClr>
                    </a:solidFill>
                  </a:endParaRPr>
                </a:p>
              </p:txBody>
            </p:sp>
          </p:grpSp>
          <p:pic>
            <p:nvPicPr>
              <p:cNvPr id="26" name="Picture 8"/>
              <p:cNvPicPr>
                <a:picLocks noChangeAspect="1" noChangeArrowheads="1"/>
              </p:cNvPicPr>
              <p:nvPr/>
            </p:nvPicPr>
            <p:blipFill>
              <a:blip r:embed="rId7" cstate="print"/>
              <a:srcRect/>
              <a:stretch>
                <a:fillRect/>
              </a:stretch>
            </p:blipFill>
            <p:spPr bwMode="auto">
              <a:xfrm>
                <a:off x="1751550" y="4072235"/>
                <a:ext cx="314325" cy="323850"/>
              </a:xfrm>
              <a:prstGeom prst="rect">
                <a:avLst/>
              </a:prstGeom>
              <a:noFill/>
              <a:ln w="9525">
                <a:noFill/>
                <a:miter lim="800000"/>
                <a:headEnd/>
                <a:tailEnd/>
              </a:ln>
            </p:spPr>
          </p:pic>
          <p:sp>
            <p:nvSpPr>
              <p:cNvPr id="27" name="Rectangle 26"/>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Rectangle 37"/>
            <p:cNvSpPr/>
            <p:nvPr/>
          </p:nvSpPr>
          <p:spPr>
            <a:xfrm>
              <a:off x="1164853" y="5126798"/>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 name="TextBox 40"/>
          <p:cNvSpPr txBox="1"/>
          <p:nvPr/>
        </p:nvSpPr>
        <p:spPr>
          <a:xfrm rot="5400000">
            <a:off x="6113113" y="3153158"/>
            <a:ext cx="761747" cy="369332"/>
          </a:xfrm>
          <a:prstGeom prst="rect">
            <a:avLst/>
          </a:prstGeom>
          <a:noFill/>
        </p:spPr>
        <p:txBody>
          <a:bodyPr wrap="none" rtlCol="0">
            <a:spAutoFit/>
          </a:bodyPr>
          <a:lstStyle/>
          <a:p>
            <a:r>
              <a:rPr lang="en-GB" dirty="0" smtClean="0">
                <a:latin typeface="Comic Sans MS" pitchFamily="66" charset="0"/>
              </a:rPr>
              <a:t>Reply</a:t>
            </a:r>
            <a:endParaRPr lang="en-GB" dirty="0">
              <a:latin typeface="Comic Sans MS" pitchFamily="66" charset="0"/>
            </a:endParaRPr>
          </a:p>
        </p:txBody>
      </p:sp>
      <p:sp>
        <p:nvSpPr>
          <p:cNvPr id="42" name="TextBox 41"/>
          <p:cNvSpPr txBox="1"/>
          <p:nvPr/>
        </p:nvSpPr>
        <p:spPr>
          <a:xfrm rot="16200000">
            <a:off x="273195" y="5632303"/>
            <a:ext cx="1189749" cy="369332"/>
          </a:xfrm>
          <a:prstGeom prst="rect">
            <a:avLst/>
          </a:prstGeom>
          <a:noFill/>
        </p:spPr>
        <p:txBody>
          <a:bodyPr wrap="none" rtlCol="0">
            <a:spAutoFit/>
          </a:bodyPr>
          <a:lstStyle/>
          <a:p>
            <a:r>
              <a:rPr lang="en-GB" dirty="0" smtClean="0">
                <a:latin typeface="Comic Sans MS" pitchFamily="66" charset="0"/>
              </a:rPr>
              <a:t>Re-write </a:t>
            </a:r>
            <a:endParaRPr lang="en-GB" dirty="0">
              <a:latin typeface="Comic Sans MS" pitchFamily="66" charset="0"/>
            </a:endParaRPr>
          </a:p>
        </p:txBody>
      </p:sp>
      <p:grpSp>
        <p:nvGrpSpPr>
          <p:cNvPr id="43" name="Group 42"/>
          <p:cNvGrpSpPr/>
          <p:nvPr/>
        </p:nvGrpSpPr>
        <p:grpSpPr>
          <a:xfrm>
            <a:off x="1556792" y="6948264"/>
            <a:ext cx="5157192" cy="2088232"/>
            <a:chOff x="1052736" y="4932040"/>
            <a:chExt cx="5688632" cy="2088232"/>
          </a:xfrm>
        </p:grpSpPr>
        <p:grpSp>
          <p:nvGrpSpPr>
            <p:cNvPr id="44" name="Group 23"/>
            <p:cNvGrpSpPr/>
            <p:nvPr/>
          </p:nvGrpSpPr>
          <p:grpSpPr>
            <a:xfrm>
              <a:off x="1052736" y="4932040"/>
              <a:ext cx="5688632" cy="2088232"/>
              <a:chOff x="188640" y="3923928"/>
              <a:chExt cx="5256584" cy="2304256"/>
            </a:xfrm>
          </p:grpSpPr>
          <p:grpSp>
            <p:nvGrpSpPr>
              <p:cNvPr id="46" name="Group 24"/>
              <p:cNvGrpSpPr/>
              <p:nvPr/>
            </p:nvGrpSpPr>
            <p:grpSpPr>
              <a:xfrm>
                <a:off x="188640" y="3923928"/>
                <a:ext cx="5256584" cy="2304256"/>
                <a:chOff x="188640" y="3923928"/>
                <a:chExt cx="5256584" cy="2304256"/>
              </a:xfrm>
            </p:grpSpPr>
            <p:pic>
              <p:nvPicPr>
                <p:cNvPr id="49" name="Picture 5"/>
                <p:cNvPicPr>
                  <a:picLocks noChangeAspect="1" noChangeArrowheads="1"/>
                </p:cNvPicPr>
                <p:nvPr/>
              </p:nvPicPr>
              <p:blipFill>
                <a:blip r:embed="rId6" cstate="print"/>
                <a:srcRect/>
                <a:stretch>
                  <a:fillRect/>
                </a:stretch>
              </p:blipFill>
              <p:spPr bwMode="auto">
                <a:xfrm>
                  <a:off x="188640" y="3923928"/>
                  <a:ext cx="5256584" cy="2304256"/>
                </a:xfrm>
                <a:prstGeom prst="rect">
                  <a:avLst/>
                </a:prstGeom>
                <a:noFill/>
                <a:ln w="9525">
                  <a:noFill/>
                  <a:miter lim="800000"/>
                  <a:headEnd/>
                  <a:tailEnd/>
                </a:ln>
              </p:spPr>
            </p:pic>
            <p:sp>
              <p:nvSpPr>
                <p:cNvPr id="50" name="Rectangle 49"/>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692696" y="4067944"/>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52" name="Rectangle 51"/>
                <p:cNvSpPr/>
                <p:nvPr/>
              </p:nvSpPr>
              <p:spPr>
                <a:xfrm>
                  <a:off x="332656" y="4644008"/>
                  <a:ext cx="4896544"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53" name="Rectangle 52"/>
                <p:cNvSpPr/>
                <p:nvPr/>
              </p:nvSpPr>
              <p:spPr>
                <a:xfrm>
                  <a:off x="260648" y="579613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54" name="Rectangle 53"/>
                <p:cNvSpPr/>
                <p:nvPr/>
              </p:nvSpPr>
              <p:spPr>
                <a:xfrm>
                  <a:off x="1196752" y="579613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55" name="Rectangle 54"/>
                <p:cNvSpPr/>
                <p:nvPr/>
              </p:nvSpPr>
              <p:spPr>
                <a:xfrm>
                  <a:off x="311390" y="581740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189</a:t>
                  </a:r>
                  <a:endParaRPr lang="en-GB" sz="1100" b="1" dirty="0">
                    <a:solidFill>
                      <a:schemeClr val="bg1">
                        <a:lumMod val="50000"/>
                      </a:schemeClr>
                    </a:solidFill>
                  </a:endParaRPr>
                </a:p>
              </p:txBody>
            </p:sp>
            <p:sp>
              <p:nvSpPr>
                <p:cNvPr id="56" name="Rectangle 55"/>
                <p:cNvSpPr/>
                <p:nvPr/>
              </p:nvSpPr>
              <p:spPr>
                <a:xfrm>
                  <a:off x="1124744" y="5814979"/>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78</a:t>
                  </a:r>
                  <a:endParaRPr lang="en-GB" sz="1100" b="1" dirty="0">
                    <a:solidFill>
                      <a:schemeClr val="bg1">
                        <a:lumMod val="50000"/>
                      </a:schemeClr>
                    </a:solidFill>
                  </a:endParaRPr>
                </a:p>
              </p:txBody>
            </p:sp>
          </p:grpSp>
          <p:pic>
            <p:nvPicPr>
              <p:cNvPr id="47" name="Picture 8"/>
              <p:cNvPicPr>
                <a:picLocks noChangeAspect="1" noChangeArrowheads="1"/>
              </p:cNvPicPr>
              <p:nvPr/>
            </p:nvPicPr>
            <p:blipFill>
              <a:blip r:embed="rId7" cstate="print"/>
              <a:srcRect/>
              <a:stretch>
                <a:fillRect/>
              </a:stretch>
            </p:blipFill>
            <p:spPr bwMode="auto">
              <a:xfrm>
                <a:off x="1751550" y="4072235"/>
                <a:ext cx="314325" cy="323850"/>
              </a:xfrm>
              <a:prstGeom prst="rect">
                <a:avLst/>
              </a:prstGeom>
              <a:noFill/>
              <a:ln w="9525">
                <a:noFill/>
                <a:miter lim="800000"/>
                <a:headEnd/>
                <a:tailEnd/>
              </a:ln>
            </p:spPr>
          </p:pic>
          <p:sp>
            <p:nvSpPr>
              <p:cNvPr id="48" name="Rectangle 47"/>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Rectangle 44"/>
            <p:cNvSpPr/>
            <p:nvPr/>
          </p:nvSpPr>
          <p:spPr>
            <a:xfrm>
              <a:off x="1164853" y="5126798"/>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Rectangle 56"/>
          <p:cNvSpPr/>
          <p:nvPr/>
        </p:nvSpPr>
        <p:spPr>
          <a:xfrm>
            <a:off x="144016" y="7524328"/>
            <a:ext cx="1412776" cy="144016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latin typeface="Comic Sans MS" pitchFamily="66" charset="0"/>
              </a:rPr>
              <a:t>This space has been left blank for you to find your own celebrity who commits crimes against grammar.  </a:t>
            </a:r>
            <a:endParaRPr lang="en-GB" sz="1200" dirty="0">
              <a:latin typeface="Comic Sans MS" pitchFamily="66" charset="0"/>
            </a:endParaRPr>
          </a:p>
        </p:txBody>
      </p:sp>
      <p:sp>
        <p:nvSpPr>
          <p:cNvPr id="58" name="Bent-Up Arrow 57"/>
          <p:cNvSpPr/>
          <p:nvPr/>
        </p:nvSpPr>
        <p:spPr>
          <a:xfrm rot="16200000" flipV="1">
            <a:off x="692696" y="6660232"/>
            <a:ext cx="504056" cy="1224136"/>
          </a:xfrm>
          <a:prstGeom prst="bentUpArrow">
            <a:avLst>
              <a:gd name="adj1" fmla="val 36358"/>
              <a:gd name="adj2" fmla="val 38926"/>
              <a:gd name="adj3" fmla="val 50000"/>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8" name="Picture 16" descr="G:\Images\yellow_postit.jpg"/>
          <p:cNvPicPr>
            <a:picLocks noChangeAspect="1" noChangeArrowheads="1"/>
          </p:cNvPicPr>
          <p:nvPr/>
        </p:nvPicPr>
        <p:blipFill>
          <a:blip r:embed="rId2" cstate="print"/>
          <a:srcRect/>
          <a:stretch>
            <a:fillRect/>
          </a:stretch>
        </p:blipFill>
        <p:spPr bwMode="auto">
          <a:xfrm>
            <a:off x="110473" y="5220072"/>
            <a:ext cx="1590335" cy="1584176"/>
          </a:xfrm>
          <a:prstGeom prst="rect">
            <a:avLst/>
          </a:prstGeom>
          <a:noFill/>
        </p:spPr>
      </p:pic>
      <p:pic>
        <p:nvPicPr>
          <p:cNvPr id="49154" name="Picture 2" descr="http://www-static.weddingbee.com/pics/169103/gp.jpg"/>
          <p:cNvPicPr>
            <a:picLocks noChangeAspect="1" noChangeArrowheads="1"/>
          </p:cNvPicPr>
          <p:nvPr/>
        </p:nvPicPr>
        <p:blipFill>
          <a:blip r:embed="rId3" cstate="print"/>
          <a:srcRect b="12600"/>
          <a:stretch>
            <a:fillRect/>
          </a:stretch>
        </p:blipFill>
        <p:spPr bwMode="auto">
          <a:xfrm>
            <a:off x="4941168" y="125759"/>
            <a:ext cx="1800200" cy="1258703"/>
          </a:xfrm>
          <a:prstGeom prst="rect">
            <a:avLst/>
          </a:prstGeom>
          <a:noFill/>
        </p:spPr>
      </p:pic>
      <p:pic>
        <p:nvPicPr>
          <p:cNvPr id="49155" name="Picture 3" descr="G:\Images\purple_Lined_speach_bubble.jpg"/>
          <p:cNvPicPr>
            <a:picLocks noChangeAspect="1" noChangeArrowheads="1"/>
          </p:cNvPicPr>
          <p:nvPr/>
        </p:nvPicPr>
        <p:blipFill>
          <a:blip r:embed="rId4" cstate="print"/>
          <a:srcRect/>
          <a:stretch>
            <a:fillRect/>
          </a:stretch>
        </p:blipFill>
        <p:spPr bwMode="auto">
          <a:xfrm>
            <a:off x="0" y="288033"/>
            <a:ext cx="4869160" cy="971599"/>
          </a:xfrm>
          <a:prstGeom prst="rect">
            <a:avLst/>
          </a:prstGeom>
          <a:noFill/>
        </p:spPr>
      </p:pic>
      <p:sp>
        <p:nvSpPr>
          <p:cNvPr id="8" name="TextBox 7"/>
          <p:cNvSpPr txBox="1"/>
          <p:nvPr/>
        </p:nvSpPr>
        <p:spPr>
          <a:xfrm>
            <a:off x="745838" y="467544"/>
            <a:ext cx="3259226" cy="369332"/>
          </a:xfrm>
          <a:prstGeom prst="rect">
            <a:avLst/>
          </a:prstGeom>
          <a:noFill/>
        </p:spPr>
        <p:txBody>
          <a:bodyPr wrap="none" rtlCol="0">
            <a:spAutoFit/>
          </a:bodyPr>
          <a:lstStyle/>
          <a:p>
            <a:r>
              <a:rPr lang="en-GB" dirty="0" smtClean="0">
                <a:latin typeface="Comic Sans MS" pitchFamily="66" charset="0"/>
              </a:rPr>
              <a:t>The rules about apostrophes</a:t>
            </a:r>
            <a:endParaRPr lang="en-GB" dirty="0">
              <a:latin typeface="Comic Sans MS" pitchFamily="66" charset="0"/>
            </a:endParaRPr>
          </a:p>
        </p:txBody>
      </p:sp>
      <p:sp>
        <p:nvSpPr>
          <p:cNvPr id="9" name="TextBox 8"/>
          <p:cNvSpPr txBox="1"/>
          <p:nvPr/>
        </p:nvSpPr>
        <p:spPr>
          <a:xfrm>
            <a:off x="296652" y="1456492"/>
            <a:ext cx="6264696" cy="738664"/>
          </a:xfrm>
          <a:prstGeom prst="rect">
            <a:avLst/>
          </a:prstGeom>
          <a:solidFill>
            <a:srgbClr val="7030A0"/>
          </a:solidFill>
          <a:ln>
            <a:solidFill>
              <a:schemeClr val="tx1"/>
            </a:solidFill>
          </a:ln>
        </p:spPr>
        <p:txBody>
          <a:bodyPr wrap="square" rtlCol="0">
            <a:spAutoFit/>
          </a:bodyPr>
          <a:lstStyle/>
          <a:p>
            <a:pPr algn="just"/>
            <a:r>
              <a:rPr lang="en-GB" sz="1400" dirty="0" smtClean="0">
                <a:solidFill>
                  <a:schemeClr val="bg1"/>
                </a:solidFill>
                <a:latin typeface="Comic Sans MS" pitchFamily="66" charset="0"/>
              </a:rPr>
              <a:t>You will have seen in booklet one a little bit about how to use an apostrophe but now we are going to really practice and get those rules embedded into all our work. </a:t>
            </a:r>
            <a:endParaRPr lang="en-GB" sz="1400" dirty="0">
              <a:solidFill>
                <a:schemeClr val="bg1"/>
              </a:solidFill>
              <a:latin typeface="Comic Sans MS" pitchFamily="66" charset="0"/>
            </a:endParaRPr>
          </a:p>
        </p:txBody>
      </p:sp>
      <p:sp>
        <p:nvSpPr>
          <p:cNvPr id="49157" name="AutoShape 5" descr="data:image/jpeg;base64,/9j/4AAQSkZJRgABAQAAAQABAAD/2wCEAAkGBxMHBhUUExQWFhUVGCAZGBcYFR0YHBkgGBgYGBgcHhsfHCggGCAnHRgaIzEiJSkrLjAuGSAzODMtNygtLi0BCgoKBQUFDgUFDisZExkrKysrKysrKysrKysrKysrKysrKysrKysrKysrKysrKysrKysrKysrKysrKysrKysrK//AABEIATYAowMBIgACEQEDEQH/xAAcAAEBAAIDAQEAAAAAAAAAAAAABwUGAQMEAgj/xABQEAABAwIDBAUGCAoIBAcAAAABAAIDBBEFBiEHEjFBEyJRYXEUMkKBkaEIFSNSYpLBwhYkM1NjcoKisbMXQ4OTssPS4SZz0fA0Njd0o8TU/8QAFAEBAAAAAAAAAAAAAAAAAAAAAP/EABQRAQAAAAAAAAAAAAAAAAAAAAD/2gAMAwEAAhEDEQA/ALiiIgLStpOf48m0rWMb0tVL+Si17bb7ra7t9ABq46DgSNzkeI4ySbAC5PYBxUa2TUf4aZsqsXqOtuSbkDDqGaXGnC7WFoHe4njYoPukyTjmao+mrcRkpS7VsMd+qDwu1j2tafWT26roxCjxzZszp21Jr6VmsjZN4uaOZIcS5gHa1xA4kWVrXxNEJ4XNcLtcCCO0EWIQYrKWYos04DHUw3DX6Fp4tcDZzT4HnzFiswpBsNkdg2M4jhrz+RlL2X0JAJjc7wIER9ar6AiIgIiICIiAiIgIiICIiAiIgIiINZ2l4h8V5CrJL2PQlgPYZLRt97wsXsTw74v2dU+lnSl0ru/ecQ0/Ua1Y/wCEDV+TbPy387Mxns3pPuLdcq0Xxdlili/NwRtPi1jQfegyqIiCP4p/w98IGF40ZWxBru8lpjAHfvxRn1qwKRbe2/F9ThtaP6iex79WSN/lO9qrjXbzQRwKDlERAREQEREBERAREQEREBERAREQST4Qo8pw6hgv+VqPu7v31WgLBSPbT8rnLBWdtRr65acf9VXUBERBOtvdIKnZ1I781JG8et3R/wCYtryVWGvyhSSHUvp4y7x3G73vuvFtOpRWbP61pF7QOf8A3fyg97Vj9i9T5Vs2pb8Wh7PqyvA91kG7oiICIiAiIgIiICIiAiIgIiICIiCSbU29LtQwZv6QH2SsP2KtqTbS/wD1Xwf9f/MCrKAiIg8GPU/lmBzx2vvxPbbt3mEfap/8Hmp6fIbm/m6h7fa2N/3lTnN3mkdqkfweHdDh9dBziqAbeLS3/LKCuoiICIiAiIgIiICIiAiIgIiICIiCSbUdNqWDf8wfzWKtqQ7YB0e0HBXds4Hsmg/1KvICIiApDsZ/F88Y1H2T/wCCaoH2qvKRZBApdteKxj0ml9vF8bj/AI0FdREQEREBERAREQEREBERAREQEREEi24gx5iwd/JtQf5lOfsVdUj+EM/yagoZfzdRf90O+6q4gIiICkOXyIfhEVw+dAPeymcf4FV5SWlb0Xwipfp01/8A4mD7qCtIiICIiAiIgIiICIiAiIgIiICIiCUfCPj3smwnsqW++KVVGik6ajY75zQfaAVPdv0HTbPHH5ksbvaSz7y3DJ0/lOUaR/zqeI+2NpKDMIiICkcx3PhFs+lT+35F3/RVxSHEj0fwjab6UB/kT/6UFeREQEREBERAREQEREBERAREQEREGjbbIul2Z1XaOjPsnjv7rrJ7NJemyBRH9AwfVG79i69qbOk2eVo/RE+wg/YujZBJ0uzejPYxw9kjx9iDcUREBSLGG2+EZR99Of5NSPsVdUkx02+ETQ/+3d/LqkFbREQEU0zltNkpMdNDhtP5VVN0ebEsYRxFm2LrczcBvC972xbs25lw4b82GxvYNSIwS63duSuI+qUFfRS/BttlHPL0dXFLSSDRwc0vaD2EgB49bVRcMxOHFqUSQSslYfSY4OHhpwPcg9aIiAiIgIiICIiAiIg1naX/AOQK3/kP/gsbsUN9mdL/AGn86Re7alJ0Wz2tP6Ej6xDftXn2PRdDs3pB2tcfrSPP2oNyREQFHtrLvwe2i4ZiHoX6KQ8gGu19ZZK/6qsK07azls5myXLGwXlj+ViHMuZe7R3uaXAd5CDcRqsBnvMIyvlWeo03mttGDze7qsHeLm57gViNkWaW5myfHd15oAIpRfXqizHn9ZovftDhyWpbW5HZqzzQ4Swnd3hLNble/sLYg8/2gQZnYbls4Zlo1coJnrT0hc7U7lyWfWuX357wvwVKXxFEIYg1oAa0AADgABYBfaDGY1l+lx6LdqYI5RyLmgkeDvOb6iFM8Z2SzYHUmpwWpkhkGvQufo63oh50I+jICDzIVfRBP9mm0B2Y55KSrj6Gtg85trB4Bs4gHVrgeLe8EaXAoCj+0anGD7XMKqYgGyVEgiksLbw32REntO5Lu+DR2KwICIiAiIgIiICIiDQNulSINm04vrI6No/vWv8A4NKz+z+m8kyPRMIsRTxkjsLmBx95Whbd5jitbh+HMPWqJg51uIFxGw27Ou8/sqtRRiGINGgaAB4AWCD7REQEREEfzjk2ryjjUuKYU9rWkOfUQOIDbec8i5DSzQu3bgtPm8gPjYlTS5hx2sxaoA35T0cdgQBwL7A8g0RtBufSCyO3bHHx4XDh8Gs1a8NsDruhwAHdvPIHeA4LfMqYGzLeXYaZnCJtifnOOr3etxJ9aDLIiICIsNnDH2ZYy5NUvsejb1Wk233nRjfW63gLnkgkG07M0Ee1+k6Ukw0O65+63eO/rLYa6/1Xhr2LbYtt+FvfY9O3vMWnucSsbsZyg2vw+TEa6Nk01W8uZ0rA6zbm7wHDql7ieHohttCqXNl+knj3X00Dh2GFhHsLUGOwDPWH5heG09VG554McSx58GvAJ9S2NT7Mmx/DcZjJjj8mk5Pi0bfleM9Ujwse9athmaa/Zli7KXFC6ejebR1Iu4tHbfi4Dmw9YDhcAAhakXxFK2aIOaQ5rgCCDcEEXBB5iy+0BERARFw526254BBIKYfhF8IN7uLKGGw7Lhu7buO/O4/sqwKQ7BQcTrsSrjxnnsL8RcukcP32+xV5AREQEJsEWl7X8wfg9kaZzTaSb5GPWxvIDvEd4YHHxAQaZkb/AI62sVOIO1gpOpB2ek2Mjt0339xeO5Wdabsjy/8Ag7kaFrhaSUdNJpY3kAIB7wzdb4grckBERAUUzzUO2j7RIsMhcfJqZxfUOB0u3SQ/s36MfSe7kt02sZyGUcuHcP4zPdkI5g260lvo3HrLR2rr2Q5OOVsu70w/Gajryk6lvzGX7gbn6TjxsEG700DaWnaxjQ1jAGtaNAA0WAHcAF2IiAsTmrL8OZ8Dkpph1XjR1tWOHmvb3g+3UcCVlkQSzYZi0sdNU4dUG8lFJut1v1S5zS0cyA5pt3PHYqmpBsvkGJ7VsWqI/wAkLsvyJMgAPffonH1qvoCIiAsJnat+Lsn1co4sgeR47hDfeQs2tE23VXk2zaosbF5jZ7ZWE+4EIPNsGoRSbO43WsZpJJD9box7owqItd2dU3kmRKJtrfi7HHxe0PPvcu7OGaYMpYOZ5z3MYPOkdya0fxPIIPZjuNwZfw109RII428zxJ5Bo4uJ7Apd/TDVYxOfi7DJZmA233Bzu/UMBaw2+kV4suZYqtqOKivxPeZSD8hTglu83u5hp0u/i7lYWtaKOlZQ0zY42NYxgs1rQGgDsAHBBI/6U8Wpj8rg0tu5krfeYyFo20LPhzTjFJ5TSyQwQO3pISbl93N3+LWjzW2Fxpc9q/TaIJEzb5Rbv/hqgeG5/rR232jA0pqg+O4PvKsugY7i1p9QXLYWtOjQPUEEgbtxdWA+T4bNL4P/ANMbl2DPmP4mL0+Ebg/TB/3nR+1V5EH55oKioqdr1M/HIixzrCBth0YcDaK2pBbv3OhPWIvov0Mo9tgPle0XB4R5wlDj3B00Qv8AuOPqVhQEREBTbbLn0ZXwnyeF341O3S39Uw6F/idQ3vueVjtWds0xZRwF9RLqeEbL2MjyOq0fxJ5AFaFskyrJite/GK8b0053oWkeaCLCS3Lq2awcmi/MWDVtlu0eiyZgwgmgnD5Hb75Whrg6+jTukghoaBwvzPOyuWAZgpsxUfSUszZW87HVvc5p6zT3EL2VtHHX05ZKxkjHaFr2hwPiDoo3n3I7siy/GmFOdF0RvLDcubuuIBsOJZe2808BqLWQWtFissY5HmLAIalmjZWXtfzSNHN9TgR6kQZVSn4Rs5jyXE0enUtv4COU/wAbKrKN/CMqGNp6Bjyd0yuc62p3WhgPjo5BQ8ax2DJWVWyTmzY2NY1g857g2zWNHM6eoAk6BTPKOXKjaZjnxliQtTNPyFPruuAOgt8wcz6R7tF1YPh822HNXldS10eHU7i2KK/n213fE6F7h3NHaLhFGIow1oAaBYACwAGgAHIIOWtDGgAWA0AHJcoiAiIgIiICIpjtV2hjDYzQ0RMtbN8n1Nei3tOXGQ3sGjhxNtAQw+Cv/DHbtLO3WGhYWNdyJaDGBfneR8jhbk1WZabssyb+BuWwx9jPKd+Yjtt1WA8w0aeJcea3JAXnxCujw2hfLK4MjjaXOceAA/74LvJsFEM04rLtWzY3D6NxFFC7enmbwdY6uv6Q5MbzPW4C4DjAqKXa9nE1lQ0tw+mO7FGfTOh3ey50c8/qt7xcGtDW2GgHJePBsKiwTC44IGhkcYs0D2kntJNyTzJJXtQFhc7PZHk6sMnmeTyX9cbgs0pFtjxuTG8ThwakIMs7mmcg+aPPa09gsOkd3Nb2oPFsyoKibI9O5gdunftY/ppAfeireA4UzA8Gip4/MiYGAnibDUnvJuT4og9xNgoPju9tjz22GC7aKjuHTcyHEbzhfS7twBo10aXHmBu+2vMxwLKvQxE9PVkxMA84N/rCBxvYho73jsWa2cZXGUsqRQ2HSEb8x7XuA3hfmBo0dzUGewzD48Kw9kMLAyONu61o5AfxPMnmSvUiICIiAtNzjtDp8nYuyKpD92SPfaWN3iCHFtjcjj9i3JfnvbjiUcW06lMjd+OBkRkYLHeHSue5tjpq23HtQbs/bnhjR5tSf7Jv2vWOqdusUzT5LRVErgL9YhoHed3fNltWG5kwKWkEkctCwEXs7oonDtux1nA+paRtG2lMxbDpKDCmOmMjXCWRkZ3QwA9I1gtd1wDd1rAHS97gPLh2NY9tOid5O6Okpd4sdIw7nYS3euZHHdI83dB7lQcg7NqXJo3xeaoI60zwLi/EMb6APiSb8baLHbA52S7PGNaRvMkkDx3l28L/ALJaqMgIimW1/aQMsUhpqZwNXINSNegaR5x+mR5o9Z5Ahj9qWbpsZxT4nw7rTSHdneODQR1mX5C2rzyGnG4G95FylFk7AWwR9Zx60slrGR3M9wHADkO+5OB2Q5Niy/ggqN9s1RUtDnzA7w3XdYMa7svqTzI14C1AQERYzMmPQ5bwh9RUO3WMHrcTwa0c3H/fgCUGJ2iZxjyZgBldZ0r7thj+c63E/RbxJ8BxIWu7HsoSYfA/EKy7qyr6x3h1mNcd7Xsc7QkcgGiw1UhzPW1maMSgxGpbuwzTiKBhNwGscCQ0EajWxdzdfwH6pQEREEbib+Gu3RxPWgw1ug4jfYbeAd0rifCIdisikmxEt/CLF7/lfKOtfjbfm+9e/qVbQEREBERB8SyCGIucQA0XJPAAakqMbLaNudc6YjiM8YfC8mJjXtDmuDrWBB5tiYwH9dbHtzzEcJyn5PHfpqw9E0DU7mnSWHO4IZb6a2TZ9l0ZWylDT6b4bvSkc3v1frzseqD2NCDD1GyDCJ597yYtubkNlkDfZvaeqy2TAcs0mXoC2mgjiBFnEC7nAcN5xu53E8TzWXRBFcWytiGzjH5KzCm9NSym8lMAXFovfd3Rq4C53XN1aDY6XJzWD7cKCpZaoZLTSDzgWmRoPMAt63taFUFi8Uy5R4u689NDKfnPia5w8HEXCCa5o2u/GThS4Ox89RLoJejIDL82tcLkjtcA0cdV7cobIoYMOkfiP4zVVDTvuJLuj3tTuuOpkvqZOPIaXvv2DZfpcDDvJqeKHe84sYGk8xc8SBfQclk0EKpKyu2M4kY5WvqcNkddr2+gSeXJj+1hsHcQeJVcy5mmkzLTb9NMyTtbez2/rMPWb7LdiylTTsq6dzJGtexws5rmhzXA8QQdCFNce2JUVbOZKaSSlfxG4d9gJ5hpIcPAOA8EG/Y7jcGX8OdNUSNjY0czqe5o4uJ7Ao7htDU7ZMxCoqA6LDYXWjjvbfsdQDzcfSeOHAdqzGG7DYRVh9ZWTVIHBu70YPcTvudbwIVVo6VlDStjjaGMYA1rWiwAHAAIJNt0p200OFxxtDWtn3WNaLAAdGAABwHDRV9SLbgTJmLCIx6VQf8AHAPtVdQEREEYzi07OdpseIsv5LWHcqABoCbb+gHcJBzJDxwVlY8SMBBBBFwRqCDwKwWecttzXliWndYOcLxuPovbqw+3Q9xK1PYfmR1fgb6Ke4qKI9GWnjuAlrfqkFh8G9qCloiICIiDU8ZyLFi+dKevkkefJxYQkAsu25Y4c2kOO9zuQOFltiIgIi1fOOeIMo1dOydr7VD93pABuRgEBznEnlvA2GtrnxDaEXAO8NFygIiICIiAiIgkW021btZwiG+rHCQju6UH/KPsVdUhrD8a/CKiA1FLB1v7p7h75mqvICIiAoztJpn5Fz3Bi8DSYpT0dSxvMkWPO3WYLj6UdzxVmWNzJgseYsDlppfMlba/Np4tcO8OAI8EHso6pldSMkjcHMkaHNcOBDhcH2FdykmxrG5MIxCbBqw2mp3Ew3PnN85zW9osd9vPdceAaq2gIiICIiAtZ2i5ZbmvKksFh0gG/CeyRoJbryB1ae5xWzIgn2xHMLsbyY1khPS0ruhdfiWgAxk/s9X9gqgqQ7JR5HtJxiFvmdIXacBuyyWH759iryAiIgIiICIsTmzFfiPLNRUc4onOH61rMHrdYetBNtlh+Odp+K1nENPRMPIgvsP3YW+1V9TT4P8AhJoMi9KeNRK540sd1to2j2scf2lS0BERAREQSzbRluRrY8VpOrU0di8j0o2knetz3Te/a0uvwAW65JzNHm3LsdRHYE9WRl77jwBvN99x2gg81nXND2kEXB0IPNRCoa/Y9nvfAccMrD1gBfozqbeLL3HzmEjUi4C4IuunnbUwNexwcx4DmuBuCCLgg8wQuxAREQF0V1WzD6J8sh3WRtL3E8g0XJ9gXeuqqpmVlM6ORrXscLOa4BzXA8QQdCglOwendXz4hiDxbyqcho/adI/xF5Gj9kqtrx4RhcODYe2GBgjjZfdaL2G84uPHXiSvYgIiICIiApTt/wAUd8SwUMWstXKOqObWEWHdeRzLfqlVZRjLJ/D7bFLWcaahG5EeIcRvNYe8FxkkB7moKzgWGtwfBoYGebDG1g791oF/Xx9a9yIgIiICIiAsZmPA4cx4PJTztux49bT6LmnkQdf9lk0QRXKeYZ9mONfFuJG9K4k09RY7rQT7m3Oo9AnmDdWiOQSxhzSCCLgg3BB1BB5hYrM+W6fNOFmCpZvNOoI0cw8nNd6J/jwNxopc3KeOZAJ+LphVUwJIgfxFyT5hI9sbgSeSC0IpNhu2uOnn6LEaSallHGzS4eJa6z2jwDlvOD52w/GgOhq4XE8Gl+4/6jrO9yDYEXANwuUBERARF01NUyki3pHtY0c3ODR7Sg7kWhZg2u4ZgzSGzeUPHowDfH1zZnsJPctTkxbHNpHVp4vIKN3GRxLXOafpWDn3HzAByJQZjahn/cBw7D7zVk/yZ6PXot7RwuPTtf8AV1JIsto2bZUGT8rMhNjK7rzOGt3uAuAewABo8L811ZE2fUuTILxjpJ3Cz53DrHtDR6Db8h3XJstuQEREBERAREQEREBERB5MRw2HFKfcnijlZ82RgePYQtJxjY3hWJElsT4HHnDIR+67eaPUERBgf6GJsOP4lik8I+bZw/eY9v8ABcOylmSgsI8VjcAOMjnE/vRPv7URB43SZkpjrX0xt9Bv/wCcL7hbmWukG7X0zb/QA/8ArlEQeoZFx/Em/L4vuC+vROeP8LY7+C7KbYbDPLv1lbUVDuZFm37iXb5t6wiIN1wHIGHYA4GGlj3xqHvHSPB7Q59y31WWzIiAiIgIiICIiD//2Q=="/>
          <p:cNvSpPr>
            <a:spLocks noChangeAspect="1" noChangeArrowheads="1"/>
          </p:cNvSpPr>
          <p:nvPr/>
        </p:nvSpPr>
        <p:spPr bwMode="auto">
          <a:xfrm>
            <a:off x="155575" y="-2217738"/>
            <a:ext cx="2428875" cy="4619626"/>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59" name="AutoShape 7" descr="data:image/jpeg;base64,/9j/4AAQSkZJRgABAQAAAQABAAD/2wCEAAkGBxMHBhUUExQWFhUVGCAZGBcYFR0YHBkgGBgYGBgcHhsfHCggGCAnHRgaIzEiJSkrLjAuGSAzODMtNygtLi0BCgoKBQUFDgUFDisZExkrKysrKysrKysrKysrKysrKysrKysrKysrKysrKysrKysrKysrKysrKysrKysrKysrK//AABEIATYAowMBIgACEQEDEQH/xAAcAAEBAAIDAQEAAAAAAAAAAAAABwUGAQMEAgj/xABQEAABAwIDBAUGCAoIBAcAAAABAAIDBBEFBiEHEjFBEyJRYXEUMkKBkaEIFSNSYpLBwhYkM1NjcoKisbMXQ4OTssPS4SZz0fA0Njd0o8TU/8QAFAEBAAAAAAAAAAAAAAAAAAAAAP/EABQRAQAAAAAAAAAAAAAAAAAAAAD/2gAMAwEAAhEDEQA/ALiiIgLStpOf48m0rWMb0tVL+Si17bb7ra7t9ABq46DgSNzkeI4ySbAC5PYBxUa2TUf4aZsqsXqOtuSbkDDqGaXGnC7WFoHe4njYoPukyTjmao+mrcRkpS7VsMd+qDwu1j2tafWT26roxCjxzZszp21Jr6VmsjZN4uaOZIcS5gHa1xA4kWVrXxNEJ4XNcLtcCCO0EWIQYrKWYos04DHUw3DX6Fp4tcDZzT4HnzFiswpBsNkdg2M4jhrz+RlL2X0JAJjc7wIER9ar6AiIgIiICIiAiIgIiICIiAiIgIiINZ2l4h8V5CrJL2PQlgPYZLRt97wsXsTw74v2dU+lnSl0ru/ecQ0/Ua1Y/wCEDV+TbPy387Mxns3pPuLdcq0Xxdlili/NwRtPi1jQfegyqIiCP4p/w98IGF40ZWxBru8lpjAHfvxRn1qwKRbe2/F9ThtaP6iex79WSN/lO9qrjXbzQRwKDlERAREQEREBERAREQEREBERAREQST4Qo8pw6hgv+VqPu7v31WgLBSPbT8rnLBWdtRr65acf9VXUBERBOtvdIKnZ1I781JG8et3R/wCYtryVWGvyhSSHUvp4y7x3G73vuvFtOpRWbP61pF7QOf8A3fyg97Vj9i9T5Vs2pb8Wh7PqyvA91kG7oiICIiAiIgIiICIiAiIgIiICIiCSbU29LtQwZv6QH2SsP2KtqTbS/wD1Xwf9f/MCrKAiIg8GPU/lmBzx2vvxPbbt3mEfap/8Hmp6fIbm/m6h7fa2N/3lTnN3mkdqkfweHdDh9dBziqAbeLS3/LKCuoiICIiAiIgIiICIiAiIgIiICIiCSbUdNqWDf8wfzWKtqQ7YB0e0HBXds4Hsmg/1KvICIiApDsZ/F88Y1H2T/wCCaoH2qvKRZBApdteKxj0ml9vF8bj/AI0FdREQEREBERAREQEREBERAREQEREEi24gx5iwd/JtQf5lOfsVdUj+EM/yagoZfzdRf90O+6q4gIiICkOXyIfhEVw+dAPeymcf4FV5SWlb0Xwipfp01/8A4mD7qCtIiICIiAiIgIiICIiAiIgIiICIiCUfCPj3smwnsqW++KVVGik6ajY75zQfaAVPdv0HTbPHH5ksbvaSz7y3DJ0/lOUaR/zqeI+2NpKDMIiICkcx3PhFs+lT+35F3/RVxSHEj0fwjab6UB/kT/6UFeREQEREBERAREQEREBERAREQEREGjbbIul2Z1XaOjPsnjv7rrJ7NJemyBRH9AwfVG79i69qbOk2eVo/RE+wg/YujZBJ0uzejPYxw9kjx9iDcUREBSLGG2+EZR99Of5NSPsVdUkx02+ETQ/+3d/LqkFbREQEU0zltNkpMdNDhtP5VVN0ebEsYRxFm2LrczcBvC972xbs25lw4b82GxvYNSIwS63duSuI+qUFfRS/BttlHPL0dXFLSSDRwc0vaD2EgB49bVRcMxOHFqUSQSslYfSY4OHhpwPcg9aIiAiIgIiICIiAiIg1naX/AOQK3/kP/gsbsUN9mdL/AGn86Re7alJ0Wz2tP6Ej6xDftXn2PRdDs3pB2tcfrSPP2oNyREQFHtrLvwe2i4ZiHoX6KQ8gGu19ZZK/6qsK07azls5myXLGwXlj+ViHMuZe7R3uaXAd5CDcRqsBnvMIyvlWeo03mttGDze7qsHeLm57gViNkWaW5myfHd15oAIpRfXqizHn9ZovftDhyWpbW5HZqzzQ4Swnd3hLNble/sLYg8/2gQZnYbls4Zlo1coJnrT0hc7U7lyWfWuX357wvwVKXxFEIYg1oAa0AADgABYBfaDGY1l+lx6LdqYI5RyLmgkeDvOb6iFM8Z2SzYHUmpwWpkhkGvQufo63oh50I+jICDzIVfRBP9mm0B2Y55KSrj6Gtg85trB4Bs4gHVrgeLe8EaXAoCj+0anGD7XMKqYgGyVEgiksLbw32REntO5Lu+DR2KwICIiAiIgIiICIiDQNulSINm04vrI6No/vWv8A4NKz+z+m8kyPRMIsRTxkjsLmBx95Whbd5jitbh+HMPWqJg51uIFxGw27Ou8/sqtRRiGINGgaAB4AWCD7REQEREEfzjk2ryjjUuKYU9rWkOfUQOIDbec8i5DSzQu3bgtPm8gPjYlTS5hx2sxaoA35T0cdgQBwL7A8g0RtBufSCyO3bHHx4XDh8Gs1a8NsDruhwAHdvPIHeA4LfMqYGzLeXYaZnCJtifnOOr3etxJ9aDLIiICIsNnDH2ZYy5NUvsejb1Wk233nRjfW63gLnkgkG07M0Ee1+k6Ukw0O65+63eO/rLYa6/1Xhr2LbYtt+FvfY9O3vMWnucSsbsZyg2vw+TEa6Nk01W8uZ0rA6zbm7wHDql7ieHohttCqXNl+knj3X00Dh2GFhHsLUGOwDPWH5heG09VG554McSx58GvAJ9S2NT7Mmx/DcZjJjj8mk5Pi0bfleM9Ujwse9athmaa/Zli7KXFC6ejebR1Iu4tHbfi4Dmw9YDhcAAhakXxFK2aIOaQ5rgCCDcEEXBB5iy+0BERARFw526254BBIKYfhF8IN7uLKGGw7Lhu7buO/O4/sqwKQ7BQcTrsSrjxnnsL8RcukcP32+xV5AREQEJsEWl7X8wfg9kaZzTaSb5GPWxvIDvEd4YHHxAQaZkb/AI62sVOIO1gpOpB2ek2Mjt0339xeO5Wdabsjy/8Ag7kaFrhaSUdNJpY3kAIB7wzdb4grckBERAUUzzUO2j7RIsMhcfJqZxfUOB0u3SQ/s36MfSe7kt02sZyGUcuHcP4zPdkI5g260lvo3HrLR2rr2Q5OOVsu70w/Gajryk6lvzGX7gbn6TjxsEG700DaWnaxjQ1jAGtaNAA0WAHcAF2IiAsTmrL8OZ8Dkpph1XjR1tWOHmvb3g+3UcCVlkQSzYZi0sdNU4dUG8lFJut1v1S5zS0cyA5pt3PHYqmpBsvkGJ7VsWqI/wAkLsvyJMgAPffonH1qvoCIiAsJnat+Lsn1co4sgeR47hDfeQs2tE23VXk2zaosbF5jZ7ZWE+4EIPNsGoRSbO43WsZpJJD9box7owqItd2dU3kmRKJtrfi7HHxe0PPvcu7OGaYMpYOZ5z3MYPOkdya0fxPIIPZjuNwZfw109RII428zxJ5Bo4uJ7Apd/TDVYxOfi7DJZmA233Bzu/UMBaw2+kV4suZYqtqOKivxPeZSD8hTglu83u5hp0u/i7lYWtaKOlZQ0zY42NYxgs1rQGgDsAHBBI/6U8Wpj8rg0tu5krfeYyFo20LPhzTjFJ5TSyQwQO3pISbl93N3+LWjzW2Fxpc9q/TaIJEzb5Rbv/hqgeG5/rR232jA0pqg+O4PvKsugY7i1p9QXLYWtOjQPUEEgbtxdWA+T4bNL4P/ANMbl2DPmP4mL0+Ebg/TB/3nR+1V5EH55oKioqdr1M/HIixzrCBth0YcDaK2pBbv3OhPWIvov0Mo9tgPle0XB4R5wlDj3B00Qv8AuOPqVhQEREBTbbLn0ZXwnyeF341O3S39Uw6F/idQ3vueVjtWds0xZRwF9RLqeEbL2MjyOq0fxJ5AFaFskyrJite/GK8b0053oWkeaCLCS3Lq2awcmi/MWDVtlu0eiyZgwgmgnD5Hb75Whrg6+jTukghoaBwvzPOyuWAZgpsxUfSUszZW87HVvc5p6zT3EL2VtHHX05ZKxkjHaFr2hwPiDoo3n3I7siy/GmFOdF0RvLDcubuuIBsOJZe2808BqLWQWtFissY5HmLAIalmjZWXtfzSNHN9TgR6kQZVSn4Rs5jyXE0enUtv4COU/wAbKrKN/CMqGNp6Bjyd0yuc62p3WhgPjo5BQ8ax2DJWVWyTmzY2NY1g857g2zWNHM6eoAk6BTPKOXKjaZjnxliQtTNPyFPruuAOgt8wcz6R7tF1YPh822HNXldS10eHU7i2KK/n213fE6F7h3NHaLhFGIow1oAaBYACwAGgAHIIOWtDGgAWA0AHJcoiAiIgIiICIpjtV2hjDYzQ0RMtbN8n1Nei3tOXGQ3sGjhxNtAQw+Cv/DHbtLO3WGhYWNdyJaDGBfneR8jhbk1WZabssyb+BuWwx9jPKd+Yjtt1WA8w0aeJcea3JAXnxCujw2hfLK4MjjaXOceAA/74LvJsFEM04rLtWzY3D6NxFFC7enmbwdY6uv6Q5MbzPW4C4DjAqKXa9nE1lQ0tw+mO7FGfTOh3ey50c8/qt7xcGtDW2GgHJePBsKiwTC44IGhkcYs0D2kntJNyTzJJXtQFhc7PZHk6sMnmeTyX9cbgs0pFtjxuTG8ThwakIMs7mmcg+aPPa09gsOkd3Nb2oPFsyoKibI9O5gdunftY/ppAfeireA4UzA8Gip4/MiYGAnibDUnvJuT4og9xNgoPju9tjz22GC7aKjuHTcyHEbzhfS7twBo10aXHmBu+2vMxwLKvQxE9PVkxMA84N/rCBxvYho73jsWa2cZXGUsqRQ2HSEb8x7XuA3hfmBo0dzUGewzD48Kw9kMLAyONu61o5AfxPMnmSvUiICIiAtNzjtDp8nYuyKpD92SPfaWN3iCHFtjcjj9i3JfnvbjiUcW06lMjd+OBkRkYLHeHSue5tjpq23HtQbs/bnhjR5tSf7Jv2vWOqdusUzT5LRVErgL9YhoHed3fNltWG5kwKWkEkctCwEXs7oonDtux1nA+paRtG2lMxbDpKDCmOmMjXCWRkZ3QwA9I1gtd1wDd1rAHS97gPLh2NY9tOid5O6Okpd4sdIw7nYS3euZHHdI83dB7lQcg7NqXJo3xeaoI60zwLi/EMb6APiSb8baLHbA52S7PGNaRvMkkDx3l28L/ALJaqMgIimW1/aQMsUhpqZwNXINSNegaR5x+mR5o9Z5Ahj9qWbpsZxT4nw7rTSHdneODQR1mX5C2rzyGnG4G95FylFk7AWwR9Zx60slrGR3M9wHADkO+5OB2Q5Niy/ggqN9s1RUtDnzA7w3XdYMa7svqTzI14C1AQERYzMmPQ5bwh9RUO3WMHrcTwa0c3H/fgCUGJ2iZxjyZgBldZ0r7thj+c63E/RbxJ8BxIWu7HsoSYfA/EKy7qyr6x3h1mNcd7Xsc7QkcgGiw1UhzPW1maMSgxGpbuwzTiKBhNwGscCQ0EajWxdzdfwH6pQEREEbib+Gu3RxPWgw1ug4jfYbeAd0rifCIdisikmxEt/CLF7/lfKOtfjbfm+9e/qVbQEREBERB8SyCGIucQA0XJPAAakqMbLaNudc6YjiM8YfC8mJjXtDmuDrWBB5tiYwH9dbHtzzEcJyn5PHfpqw9E0DU7mnSWHO4IZb6a2TZ9l0ZWylDT6b4bvSkc3v1frzseqD2NCDD1GyDCJ597yYtubkNlkDfZvaeqy2TAcs0mXoC2mgjiBFnEC7nAcN5xu53E8TzWXRBFcWytiGzjH5KzCm9NSym8lMAXFovfd3Rq4C53XN1aDY6XJzWD7cKCpZaoZLTSDzgWmRoPMAt63taFUFi8Uy5R4u689NDKfnPia5w8HEXCCa5o2u/GThS4Ox89RLoJejIDL82tcLkjtcA0cdV7cobIoYMOkfiP4zVVDTvuJLuj3tTuuOpkvqZOPIaXvv2DZfpcDDvJqeKHe84sYGk8xc8SBfQclk0EKpKyu2M4kY5WvqcNkddr2+gSeXJj+1hsHcQeJVcy5mmkzLTb9NMyTtbez2/rMPWb7LdiylTTsq6dzJGtexws5rmhzXA8QQdCFNce2JUVbOZKaSSlfxG4d9gJ5hpIcPAOA8EG/Y7jcGX8OdNUSNjY0czqe5o4uJ7Ao7htDU7ZMxCoqA6LDYXWjjvbfsdQDzcfSeOHAdqzGG7DYRVh9ZWTVIHBu70YPcTvudbwIVVo6VlDStjjaGMYA1rWiwAHAAIJNt0p200OFxxtDWtn3WNaLAAdGAABwHDRV9SLbgTJmLCIx6VQf8AHAPtVdQEREEYzi07OdpseIsv5LWHcqABoCbb+gHcJBzJDxwVlY8SMBBBBFwRqCDwKwWecttzXliWndYOcLxuPovbqw+3Q9xK1PYfmR1fgb6Ke4qKI9GWnjuAlrfqkFh8G9qCloiICIiDU8ZyLFi+dKevkkefJxYQkAsu25Y4c2kOO9zuQOFltiIgIi1fOOeIMo1dOydr7VD93pABuRgEBznEnlvA2GtrnxDaEXAO8NFygIiICIiAiIgkW021btZwiG+rHCQju6UH/KPsVdUhrD8a/CKiA1FLB1v7p7h75mqvICIiAoztJpn5Fz3Bi8DSYpT0dSxvMkWPO3WYLj6UdzxVmWNzJgseYsDlppfMlba/Np4tcO8OAI8EHso6pldSMkjcHMkaHNcOBDhcH2FdykmxrG5MIxCbBqw2mp3Ew3PnN85zW9osd9vPdceAaq2gIiICIiAtZ2i5ZbmvKksFh0gG/CeyRoJbryB1ae5xWzIgn2xHMLsbyY1khPS0ruhdfiWgAxk/s9X9gqgqQ7JR5HtJxiFvmdIXacBuyyWH759iryAiIgIiICIsTmzFfiPLNRUc4onOH61rMHrdYetBNtlh+Odp+K1nENPRMPIgvsP3YW+1V9TT4P8AhJoMi9KeNRK540sd1to2j2scf2lS0BERAREQSzbRluRrY8VpOrU0di8j0o2knetz3Te/a0uvwAW65JzNHm3LsdRHYE9WRl77jwBvN99x2gg81nXND2kEXB0IPNRCoa/Y9nvfAccMrD1gBfozqbeLL3HzmEjUi4C4IuunnbUwNexwcx4DmuBuCCLgg8wQuxAREQF0V1WzD6J8sh3WRtL3E8g0XJ9gXeuqqpmVlM6ORrXscLOa4BzXA8QQdCglOwendXz4hiDxbyqcho/adI/xF5Gj9kqtrx4RhcODYe2GBgjjZfdaL2G84uPHXiSvYgIiICIiApTt/wAUd8SwUMWstXKOqObWEWHdeRzLfqlVZRjLJ/D7bFLWcaahG5EeIcRvNYe8FxkkB7moKzgWGtwfBoYGebDG1g791oF/Xx9a9yIgIiICIiAsZmPA4cx4PJTztux49bT6LmnkQdf9lk0QRXKeYZ9mONfFuJG9K4k09RY7rQT7m3Oo9AnmDdWiOQSxhzSCCLgg3BB1BB5hYrM+W6fNOFmCpZvNOoI0cw8nNd6J/jwNxopc3KeOZAJ+LphVUwJIgfxFyT5hI9sbgSeSC0IpNhu2uOnn6LEaSallHGzS4eJa6z2jwDlvOD52w/GgOhq4XE8Gl+4/6jrO9yDYEXANwuUBERARF01NUyki3pHtY0c3ODR7Sg7kWhZg2u4ZgzSGzeUPHowDfH1zZnsJPctTkxbHNpHVp4vIKN3GRxLXOafpWDn3HzAByJQZjahn/cBw7D7zVk/yZ6PXot7RwuPTtf8AV1JIsto2bZUGT8rMhNjK7rzOGt3uAuAewABo8L811ZE2fUuTILxjpJ3Cz53DrHtDR6Db8h3XJstuQEREBERAREQEREBERB5MRw2HFKfcnijlZ82RgePYQtJxjY3hWJElsT4HHnDIR+67eaPUERBgf6GJsOP4lik8I+bZw/eY9v8ABcOylmSgsI8VjcAOMjnE/vRPv7URB43SZkpjrX0xt9Bv/wCcL7hbmWukG7X0zb/QA/8ArlEQeoZFx/Em/L4vuC+vROeP8LY7+C7KbYbDPLv1lbUVDuZFm37iXb5t6wiIN1wHIGHYA4GGlj3xqHvHSPB7Q59y31WWzIiAiIgIiICIiD//2Q=="/>
          <p:cNvSpPr>
            <a:spLocks noChangeAspect="1" noChangeArrowheads="1"/>
          </p:cNvSpPr>
          <p:nvPr/>
        </p:nvSpPr>
        <p:spPr bwMode="auto">
          <a:xfrm>
            <a:off x="155575" y="-2217738"/>
            <a:ext cx="2428875" cy="4619626"/>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61" name="AutoShape 9" descr="data:image/jpeg;base64,/9j/4AAQSkZJRgABAQAAAQABAAD/2wCEAAkGBxMHBhUUExQWFhUVGCAZGBcYFR0YHBkgGBgYGBgcHhsfHCggGCAnHRgaIzEiJSkrLjAuGSAzODMtNygtLi0BCgoKBQUFDgUFDisZExkrKysrKysrKysrKysrKysrKysrKysrKysrKysrKysrKysrKysrKysrKysrKysrKysrK//AABEIATYAowMBIgACEQEDEQH/xAAcAAEBAAIDAQEAAAAAAAAAAAAABwUGAQMEAgj/xABQEAABAwIDBAUGCAoIBAcAAAABAAIDBBEFBiEHEjFBEyJRYXEUMkKBkaEIFSNSYpLBwhYkM1NjcoKisbMXQ4OTssPS4SZz0fA0Njd0o8TU/8QAFAEBAAAAAAAAAAAAAAAAAAAAAP/EABQRAQAAAAAAAAAAAAAAAAAAAAD/2gAMAwEAAhEDEQA/ALiiIgLStpOf48m0rWMb0tVL+Si17bb7ra7t9ABq46DgSNzkeI4ySbAC5PYBxUa2TUf4aZsqsXqOtuSbkDDqGaXGnC7WFoHe4njYoPukyTjmao+mrcRkpS7VsMd+qDwu1j2tafWT26roxCjxzZszp21Jr6VmsjZN4uaOZIcS5gHa1xA4kWVrXxNEJ4XNcLtcCCO0EWIQYrKWYos04DHUw3DX6Fp4tcDZzT4HnzFiswpBsNkdg2M4jhrz+RlL2X0JAJjc7wIER9ar6AiIgIiICIiAiIgIiICIiAiIgIiINZ2l4h8V5CrJL2PQlgPYZLRt97wsXsTw74v2dU+lnSl0ru/ecQ0/Ua1Y/wCEDV+TbPy387Mxns3pPuLdcq0Xxdlili/NwRtPi1jQfegyqIiCP4p/w98IGF40ZWxBru8lpjAHfvxRn1qwKRbe2/F9ThtaP6iex79WSN/lO9qrjXbzQRwKDlERAREQEREBERAREQEREBERAREQST4Qo8pw6hgv+VqPu7v31WgLBSPbT8rnLBWdtRr65acf9VXUBERBOtvdIKnZ1I781JG8et3R/wCYtryVWGvyhSSHUvp4y7x3G73vuvFtOpRWbP61pF7QOf8A3fyg97Vj9i9T5Vs2pb8Wh7PqyvA91kG7oiICIiAiIgIiICIiAiIgIiICIiCSbU29LtQwZv6QH2SsP2KtqTbS/wD1Xwf9f/MCrKAiIg8GPU/lmBzx2vvxPbbt3mEfap/8Hmp6fIbm/m6h7fa2N/3lTnN3mkdqkfweHdDh9dBziqAbeLS3/LKCuoiICIiAiIgIiICIiAiIgIiICIiCSbUdNqWDf8wfzWKtqQ7YB0e0HBXds4Hsmg/1KvICIiApDsZ/F88Y1H2T/wCCaoH2qvKRZBApdteKxj0ml9vF8bj/AI0FdREQEREBERAREQEREBERAREQEREEi24gx5iwd/JtQf5lOfsVdUj+EM/yagoZfzdRf90O+6q4gIiICkOXyIfhEVw+dAPeymcf4FV5SWlb0Xwipfp01/8A4mD7qCtIiICIiAiIgIiICIiAiIgIiICIiCUfCPj3smwnsqW++KVVGik6ajY75zQfaAVPdv0HTbPHH5ksbvaSz7y3DJ0/lOUaR/zqeI+2NpKDMIiICkcx3PhFs+lT+35F3/RVxSHEj0fwjab6UB/kT/6UFeREQEREBERAREQEREBERAREQEREGjbbIul2Z1XaOjPsnjv7rrJ7NJemyBRH9AwfVG79i69qbOk2eVo/RE+wg/YujZBJ0uzejPYxw9kjx9iDcUREBSLGG2+EZR99Of5NSPsVdUkx02+ETQ/+3d/LqkFbREQEU0zltNkpMdNDhtP5VVN0ebEsYRxFm2LrczcBvC972xbs25lw4b82GxvYNSIwS63duSuI+qUFfRS/BttlHPL0dXFLSSDRwc0vaD2EgB49bVRcMxOHFqUSQSslYfSY4OHhpwPcg9aIiAiIgIiICIiAiIg1naX/AOQK3/kP/gsbsUN9mdL/AGn86Re7alJ0Wz2tP6Ej6xDftXn2PRdDs3pB2tcfrSPP2oNyREQFHtrLvwe2i4ZiHoX6KQ8gGu19ZZK/6qsK07azls5myXLGwXlj+ViHMuZe7R3uaXAd5CDcRqsBnvMIyvlWeo03mttGDze7qsHeLm57gViNkWaW5myfHd15oAIpRfXqizHn9ZovftDhyWpbW5HZqzzQ4Swnd3hLNble/sLYg8/2gQZnYbls4Zlo1coJnrT0hc7U7lyWfWuX357wvwVKXxFEIYg1oAa0AADgABYBfaDGY1l+lx6LdqYI5RyLmgkeDvOb6iFM8Z2SzYHUmpwWpkhkGvQufo63oh50I+jICDzIVfRBP9mm0B2Y55KSrj6Gtg85trB4Bs4gHVrgeLe8EaXAoCj+0anGD7XMKqYgGyVEgiksLbw32REntO5Lu+DR2KwICIiAiIgIiICIiDQNulSINm04vrI6No/vWv8A4NKz+z+m8kyPRMIsRTxkjsLmBx95Whbd5jitbh+HMPWqJg51uIFxGw27Ou8/sqtRRiGINGgaAB4AWCD7REQEREEfzjk2ryjjUuKYU9rWkOfUQOIDbec8i5DSzQu3bgtPm8gPjYlTS5hx2sxaoA35T0cdgQBwL7A8g0RtBufSCyO3bHHx4XDh8Gs1a8NsDruhwAHdvPIHeA4LfMqYGzLeXYaZnCJtifnOOr3etxJ9aDLIiICIsNnDH2ZYy5NUvsejb1Wk233nRjfW63gLnkgkG07M0Ee1+k6Ukw0O65+63eO/rLYa6/1Xhr2LbYtt+FvfY9O3vMWnucSsbsZyg2vw+TEa6Nk01W8uZ0rA6zbm7wHDql7ieHohttCqXNl+knj3X00Dh2GFhHsLUGOwDPWH5heG09VG554McSx58GvAJ9S2NT7Mmx/DcZjJjj8mk5Pi0bfleM9Ujwse9athmaa/Zli7KXFC6ejebR1Iu4tHbfi4Dmw9YDhcAAhakXxFK2aIOaQ5rgCCDcEEXBB5iy+0BERARFw526254BBIKYfhF8IN7uLKGGw7Lhu7buO/O4/sqwKQ7BQcTrsSrjxnnsL8RcukcP32+xV5AREQEJsEWl7X8wfg9kaZzTaSb5GPWxvIDvEd4YHHxAQaZkb/AI62sVOIO1gpOpB2ek2Mjt0339xeO5Wdabsjy/8Ag7kaFrhaSUdNJpY3kAIB7wzdb4grckBERAUUzzUO2j7RIsMhcfJqZxfUOB0u3SQ/s36MfSe7kt02sZyGUcuHcP4zPdkI5g260lvo3HrLR2rr2Q5OOVsu70w/Gajryk6lvzGX7gbn6TjxsEG700DaWnaxjQ1jAGtaNAA0WAHcAF2IiAsTmrL8OZ8Dkpph1XjR1tWOHmvb3g+3UcCVlkQSzYZi0sdNU4dUG8lFJut1v1S5zS0cyA5pt3PHYqmpBsvkGJ7VsWqI/wAkLsvyJMgAPffonH1qvoCIiAsJnat+Lsn1co4sgeR47hDfeQs2tE23VXk2zaosbF5jZ7ZWE+4EIPNsGoRSbO43WsZpJJD9box7owqItd2dU3kmRKJtrfi7HHxe0PPvcu7OGaYMpYOZ5z3MYPOkdya0fxPIIPZjuNwZfw109RII428zxJ5Bo4uJ7Apd/TDVYxOfi7DJZmA233Bzu/UMBaw2+kV4suZYqtqOKivxPeZSD8hTglu83u5hp0u/i7lYWtaKOlZQ0zY42NYxgs1rQGgDsAHBBI/6U8Wpj8rg0tu5krfeYyFo20LPhzTjFJ5TSyQwQO3pISbl93N3+LWjzW2Fxpc9q/TaIJEzb5Rbv/hqgeG5/rR232jA0pqg+O4PvKsugY7i1p9QXLYWtOjQPUEEgbtxdWA+T4bNL4P/ANMbl2DPmP4mL0+Ebg/TB/3nR+1V5EH55oKioqdr1M/HIixzrCBth0YcDaK2pBbv3OhPWIvov0Mo9tgPle0XB4R5wlDj3B00Qv8AuOPqVhQEREBTbbLn0ZXwnyeF341O3S39Uw6F/idQ3vueVjtWds0xZRwF9RLqeEbL2MjyOq0fxJ5AFaFskyrJite/GK8b0053oWkeaCLCS3Lq2awcmi/MWDVtlu0eiyZgwgmgnD5Hb75Whrg6+jTukghoaBwvzPOyuWAZgpsxUfSUszZW87HVvc5p6zT3EL2VtHHX05ZKxkjHaFr2hwPiDoo3n3I7siy/GmFOdF0RvLDcubuuIBsOJZe2808BqLWQWtFissY5HmLAIalmjZWXtfzSNHN9TgR6kQZVSn4Rs5jyXE0enUtv4COU/wAbKrKN/CMqGNp6Bjyd0yuc62p3WhgPjo5BQ8ax2DJWVWyTmzY2NY1g857g2zWNHM6eoAk6BTPKOXKjaZjnxliQtTNPyFPruuAOgt8wcz6R7tF1YPh822HNXldS10eHU7i2KK/n213fE6F7h3NHaLhFGIow1oAaBYACwAGgAHIIOWtDGgAWA0AHJcoiAiIgIiICIpjtV2hjDYzQ0RMtbN8n1Nei3tOXGQ3sGjhxNtAQw+Cv/DHbtLO3WGhYWNdyJaDGBfneR8jhbk1WZabssyb+BuWwx9jPKd+Yjtt1WA8w0aeJcea3JAXnxCujw2hfLK4MjjaXOceAA/74LvJsFEM04rLtWzY3D6NxFFC7enmbwdY6uv6Q5MbzPW4C4DjAqKXa9nE1lQ0tw+mO7FGfTOh3ey50c8/qt7xcGtDW2GgHJePBsKiwTC44IGhkcYs0D2kntJNyTzJJXtQFhc7PZHk6sMnmeTyX9cbgs0pFtjxuTG8ThwakIMs7mmcg+aPPa09gsOkd3Nb2oPFsyoKibI9O5gdunftY/ppAfeireA4UzA8Gip4/MiYGAnibDUnvJuT4og9xNgoPju9tjz22GC7aKjuHTcyHEbzhfS7twBo10aXHmBu+2vMxwLKvQxE9PVkxMA84N/rCBxvYho73jsWa2cZXGUsqRQ2HSEb8x7XuA3hfmBo0dzUGewzD48Kw9kMLAyONu61o5AfxPMnmSvUiICIiAtNzjtDp8nYuyKpD92SPfaWN3iCHFtjcjj9i3JfnvbjiUcW06lMjd+OBkRkYLHeHSue5tjpq23HtQbs/bnhjR5tSf7Jv2vWOqdusUzT5LRVErgL9YhoHed3fNltWG5kwKWkEkctCwEXs7oonDtux1nA+paRtG2lMxbDpKDCmOmMjXCWRkZ3QwA9I1gtd1wDd1rAHS97gPLh2NY9tOid5O6Okpd4sdIw7nYS3euZHHdI83dB7lQcg7NqXJo3xeaoI60zwLi/EMb6APiSb8baLHbA52S7PGNaRvMkkDx3l28L/ALJaqMgIimW1/aQMsUhpqZwNXINSNegaR5x+mR5o9Z5Ahj9qWbpsZxT4nw7rTSHdneODQR1mX5C2rzyGnG4G95FylFk7AWwR9Zx60slrGR3M9wHADkO+5OB2Q5Niy/ggqN9s1RUtDnzA7w3XdYMa7svqTzI14C1AQERYzMmPQ5bwh9RUO3WMHrcTwa0c3H/fgCUGJ2iZxjyZgBldZ0r7thj+c63E/RbxJ8BxIWu7HsoSYfA/EKy7qyr6x3h1mNcd7Xsc7QkcgGiw1UhzPW1maMSgxGpbuwzTiKBhNwGscCQ0EajWxdzdfwH6pQEREEbib+Gu3RxPWgw1ug4jfYbeAd0rifCIdisikmxEt/CLF7/lfKOtfjbfm+9e/qVbQEREBERB8SyCGIucQA0XJPAAakqMbLaNudc6YjiM8YfC8mJjXtDmuDrWBB5tiYwH9dbHtzzEcJyn5PHfpqw9E0DU7mnSWHO4IZb6a2TZ9l0ZWylDT6b4bvSkc3v1frzseqD2NCDD1GyDCJ597yYtubkNlkDfZvaeqy2TAcs0mXoC2mgjiBFnEC7nAcN5xu53E8TzWXRBFcWytiGzjH5KzCm9NSym8lMAXFovfd3Rq4C53XN1aDY6XJzWD7cKCpZaoZLTSDzgWmRoPMAt63taFUFi8Uy5R4u689NDKfnPia5w8HEXCCa5o2u/GThS4Ox89RLoJejIDL82tcLkjtcA0cdV7cobIoYMOkfiP4zVVDTvuJLuj3tTuuOpkvqZOPIaXvv2DZfpcDDvJqeKHe84sYGk8xc8SBfQclk0EKpKyu2M4kY5WvqcNkddr2+gSeXJj+1hsHcQeJVcy5mmkzLTb9NMyTtbez2/rMPWb7LdiylTTsq6dzJGtexws5rmhzXA8QQdCFNce2JUVbOZKaSSlfxG4d9gJ5hpIcPAOA8EG/Y7jcGX8OdNUSNjY0czqe5o4uJ7Ao7htDU7ZMxCoqA6LDYXWjjvbfsdQDzcfSeOHAdqzGG7DYRVh9ZWTVIHBu70YPcTvudbwIVVo6VlDStjjaGMYA1rWiwAHAAIJNt0p200OFxxtDWtn3WNaLAAdGAABwHDRV9SLbgTJmLCIx6VQf8AHAPtVdQEREEYzi07OdpseIsv5LWHcqABoCbb+gHcJBzJDxwVlY8SMBBBBFwRqCDwKwWecttzXliWndYOcLxuPovbqw+3Q9xK1PYfmR1fgb6Ke4qKI9GWnjuAlrfqkFh8G9qCloiICIiDU8ZyLFi+dKevkkefJxYQkAsu25Y4c2kOO9zuQOFltiIgIi1fOOeIMo1dOydr7VD93pABuRgEBznEnlvA2GtrnxDaEXAO8NFygIiICIiAiIgkW021btZwiG+rHCQju6UH/KPsVdUhrD8a/CKiA1FLB1v7p7h75mqvICIiAoztJpn5Fz3Bi8DSYpT0dSxvMkWPO3WYLj6UdzxVmWNzJgseYsDlppfMlba/Np4tcO8OAI8EHso6pldSMkjcHMkaHNcOBDhcH2FdykmxrG5MIxCbBqw2mp3Ew3PnN85zW9osd9vPdceAaq2gIiICIiAtZ2i5ZbmvKksFh0gG/CeyRoJbryB1ae5xWzIgn2xHMLsbyY1khPS0ruhdfiWgAxk/s9X9gqgqQ7JR5HtJxiFvmdIXacBuyyWH759iryAiIgIiICIsTmzFfiPLNRUc4onOH61rMHrdYetBNtlh+Odp+K1nENPRMPIgvsP3YW+1V9TT4P8AhJoMi9KeNRK540sd1to2j2scf2lS0BERAREQSzbRluRrY8VpOrU0di8j0o2knetz3Te/a0uvwAW65JzNHm3LsdRHYE9WRl77jwBvN99x2gg81nXND2kEXB0IPNRCoa/Y9nvfAccMrD1gBfozqbeLL3HzmEjUi4C4IuunnbUwNexwcx4DmuBuCCLgg8wQuxAREQF0V1WzD6J8sh3WRtL3E8g0XJ9gXeuqqpmVlM6ORrXscLOa4BzXA8QQdCglOwendXz4hiDxbyqcho/adI/xF5Gj9kqtrx4RhcODYe2GBgjjZfdaL2G84uPHXiSvYgIiICIiApTt/wAUd8SwUMWstXKOqObWEWHdeRzLfqlVZRjLJ/D7bFLWcaahG5EeIcRvNYe8FxkkB7moKzgWGtwfBoYGebDG1g791oF/Xx9a9yIgIiICIiAsZmPA4cx4PJTztux49bT6LmnkQdf9lk0QRXKeYZ9mONfFuJG9K4k09RY7rQT7m3Oo9AnmDdWiOQSxhzSCCLgg3BB1BB5hYrM+W6fNOFmCpZvNOoI0cw8nNd6J/jwNxopc3KeOZAJ+LphVUwJIgfxFyT5hI9sbgSeSC0IpNhu2uOnn6LEaSallHGzS4eJa6z2jwDlvOD52w/GgOhq4XE8Gl+4/6jrO9yDYEXANwuUBERARF01NUyki3pHtY0c3ODR7Sg7kWhZg2u4ZgzSGzeUPHowDfH1zZnsJPctTkxbHNpHVp4vIKN3GRxLXOafpWDn3HzAByJQZjahn/cBw7D7zVk/yZ6PXot7RwuPTtf8AV1JIsto2bZUGT8rMhNjK7rzOGt3uAuAewABo8L811ZE2fUuTILxjpJ3Cz53DrHtDR6Db8h3XJstuQEREBERAREQEREBERB5MRw2HFKfcnijlZ82RgePYQtJxjY3hWJElsT4HHnDIR+67eaPUERBgf6GJsOP4lik8I+bZw/eY9v8ABcOylmSgsI8VjcAOMjnE/vRPv7URB43SZkpjrX0xt9Bv/wCcL7hbmWukG7X0zb/QA/8ArlEQeoZFx/Em/L4vuC+vROeP8LY7+C7KbYbDPLv1lbUVDuZFm37iXb5t6wiIN1wHIGHYA4GGlj3xqHvHSPB7Q59y31WWzIiAiIgIiICIiD//2Q=="/>
          <p:cNvSpPr>
            <a:spLocks noChangeAspect="1" noChangeArrowheads="1"/>
          </p:cNvSpPr>
          <p:nvPr/>
        </p:nvSpPr>
        <p:spPr bwMode="auto">
          <a:xfrm>
            <a:off x="155575" y="-2217738"/>
            <a:ext cx="2428875" cy="4619626"/>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49163" name="Picture 11" descr="http://media.tumblr.com/tumblr_m07iyfLy0F1qce1ag.jpg"/>
          <p:cNvPicPr>
            <a:picLocks noChangeAspect="1" noChangeArrowheads="1"/>
          </p:cNvPicPr>
          <p:nvPr/>
        </p:nvPicPr>
        <p:blipFill>
          <a:blip r:embed="rId5" cstate="print"/>
          <a:srcRect l="9744" r="10495"/>
          <a:stretch>
            <a:fillRect/>
          </a:stretch>
        </p:blipFill>
        <p:spPr bwMode="auto">
          <a:xfrm>
            <a:off x="332656" y="2267745"/>
            <a:ext cx="464681" cy="648072"/>
          </a:xfrm>
          <a:prstGeom prst="rect">
            <a:avLst/>
          </a:prstGeom>
          <a:noFill/>
        </p:spPr>
      </p:pic>
      <p:sp>
        <p:nvSpPr>
          <p:cNvPr id="14" name="TextBox 13"/>
          <p:cNvSpPr txBox="1"/>
          <p:nvPr/>
        </p:nvSpPr>
        <p:spPr>
          <a:xfrm>
            <a:off x="836712" y="2339752"/>
            <a:ext cx="5832648" cy="461665"/>
          </a:xfrm>
          <a:prstGeom prst="rect">
            <a:avLst/>
          </a:prstGeom>
          <a:noFill/>
        </p:spPr>
        <p:txBody>
          <a:bodyPr wrap="square" rtlCol="0">
            <a:spAutoFit/>
          </a:bodyPr>
          <a:lstStyle/>
          <a:p>
            <a:r>
              <a:rPr lang="en-GB" sz="1200" dirty="0" smtClean="0">
                <a:latin typeface="Comic Sans MS" pitchFamily="66" charset="0"/>
              </a:rPr>
              <a:t>You never use an apostrophe when you are talking about a plural, for example, you would have one shoe and two shoes – it would </a:t>
            </a:r>
            <a:r>
              <a:rPr lang="en-GB" sz="1200" u="sng" dirty="0" smtClean="0">
                <a:latin typeface="Comic Sans MS" pitchFamily="66" charset="0"/>
              </a:rPr>
              <a:t>never</a:t>
            </a:r>
            <a:r>
              <a:rPr lang="en-GB" sz="1200" dirty="0" smtClean="0">
                <a:latin typeface="Comic Sans MS" pitchFamily="66" charset="0"/>
              </a:rPr>
              <a:t> be shoe’s. </a:t>
            </a:r>
            <a:endParaRPr lang="en-GB" sz="1200" dirty="0">
              <a:latin typeface="Comic Sans MS" pitchFamily="66" charset="0"/>
            </a:endParaRPr>
          </a:p>
        </p:txBody>
      </p:sp>
      <p:pic>
        <p:nvPicPr>
          <p:cNvPr id="49165" name="Picture 13" descr="http://img.tamindir.com/ti_e_ul/canerdil/p/plants-vs-zombies-2-logo-wL_300x300.png"/>
          <p:cNvPicPr>
            <a:picLocks noChangeAspect="1" noChangeArrowheads="1"/>
          </p:cNvPicPr>
          <p:nvPr/>
        </p:nvPicPr>
        <p:blipFill>
          <a:blip r:embed="rId6" cstate="print"/>
          <a:srcRect/>
          <a:stretch>
            <a:fillRect/>
          </a:stretch>
        </p:blipFill>
        <p:spPr bwMode="auto">
          <a:xfrm>
            <a:off x="332656" y="3131840"/>
            <a:ext cx="504056" cy="504056"/>
          </a:xfrm>
          <a:prstGeom prst="rect">
            <a:avLst/>
          </a:prstGeom>
          <a:noFill/>
        </p:spPr>
      </p:pic>
      <p:sp>
        <p:nvSpPr>
          <p:cNvPr id="16" name="TextBox 15"/>
          <p:cNvSpPr txBox="1"/>
          <p:nvPr/>
        </p:nvSpPr>
        <p:spPr>
          <a:xfrm>
            <a:off x="836712" y="3081098"/>
            <a:ext cx="5832648" cy="646331"/>
          </a:xfrm>
          <a:prstGeom prst="rect">
            <a:avLst/>
          </a:prstGeom>
          <a:noFill/>
        </p:spPr>
        <p:txBody>
          <a:bodyPr wrap="square" rtlCol="0">
            <a:spAutoFit/>
          </a:bodyPr>
          <a:lstStyle/>
          <a:p>
            <a:r>
              <a:rPr lang="en-GB" sz="1200" dirty="0" smtClean="0">
                <a:latin typeface="Comic Sans MS" pitchFamily="66" charset="0"/>
              </a:rPr>
              <a:t>You use an apostrophe in omission – to omit something is to take it away, this is your root word – in this case, when you omit one or more letters. For example, do not becomes don’t – you use the apostrophe in the place of the </a:t>
            </a:r>
            <a:r>
              <a:rPr lang="en-GB" sz="1200" i="1" dirty="0" smtClean="0">
                <a:latin typeface="Comic Sans MS" pitchFamily="66" charset="0"/>
              </a:rPr>
              <a:t>o </a:t>
            </a:r>
            <a:r>
              <a:rPr lang="en-GB" sz="1200" dirty="0" smtClean="0">
                <a:latin typeface="Comic Sans MS" pitchFamily="66" charset="0"/>
              </a:rPr>
              <a:t>here.   </a:t>
            </a:r>
            <a:endParaRPr lang="en-GB" sz="1200" dirty="0">
              <a:latin typeface="Comic Sans MS" pitchFamily="66" charset="0"/>
            </a:endParaRPr>
          </a:p>
        </p:txBody>
      </p:sp>
      <p:pic>
        <p:nvPicPr>
          <p:cNvPr id="49167" name="Picture 15" descr="http://buyfastcontestvote.com/wp-content/uploads/2014/09/Examp254725le.jpg"/>
          <p:cNvPicPr>
            <a:picLocks noChangeAspect="1" noChangeArrowheads="1"/>
          </p:cNvPicPr>
          <p:nvPr/>
        </p:nvPicPr>
        <p:blipFill>
          <a:blip r:embed="rId7" cstate="print"/>
          <a:srcRect l="16380" r="13061"/>
          <a:stretch>
            <a:fillRect/>
          </a:stretch>
        </p:blipFill>
        <p:spPr bwMode="auto">
          <a:xfrm>
            <a:off x="260648" y="3851920"/>
            <a:ext cx="648072" cy="719478"/>
          </a:xfrm>
          <a:prstGeom prst="rect">
            <a:avLst/>
          </a:prstGeom>
          <a:noFill/>
        </p:spPr>
      </p:pic>
      <p:sp>
        <p:nvSpPr>
          <p:cNvPr id="18" name="TextBox 17"/>
          <p:cNvSpPr txBox="1"/>
          <p:nvPr/>
        </p:nvSpPr>
        <p:spPr>
          <a:xfrm>
            <a:off x="836712" y="3853661"/>
            <a:ext cx="5832648" cy="1384995"/>
          </a:xfrm>
          <a:prstGeom prst="rect">
            <a:avLst/>
          </a:prstGeom>
          <a:noFill/>
        </p:spPr>
        <p:txBody>
          <a:bodyPr wrap="square" rtlCol="0">
            <a:spAutoFit/>
          </a:bodyPr>
          <a:lstStyle/>
          <a:p>
            <a:r>
              <a:rPr lang="en-GB" sz="1200" dirty="0" smtClean="0">
                <a:latin typeface="Comic Sans MS" pitchFamily="66" charset="0"/>
              </a:rPr>
              <a:t>You can also use an apostrophe to show </a:t>
            </a:r>
            <a:r>
              <a:rPr lang="en-GB" sz="1200" dirty="0" err="1" smtClean="0">
                <a:latin typeface="Comic Sans MS" pitchFamily="66" charset="0"/>
              </a:rPr>
              <a:t>posession</a:t>
            </a:r>
            <a:r>
              <a:rPr lang="en-GB" sz="1200" dirty="0" smtClean="0">
                <a:latin typeface="Comic Sans MS" pitchFamily="66" charset="0"/>
              </a:rPr>
              <a:t>, before an s to say that one subject of a sentence owns the next subject in a sentence. For example, Katie’s pencil case – this tells us that Katie owns the pencil case. </a:t>
            </a:r>
          </a:p>
          <a:p>
            <a:endParaRPr lang="en-GB" sz="1200" dirty="0" smtClean="0">
              <a:latin typeface="Comic Sans MS" pitchFamily="66" charset="0"/>
            </a:endParaRPr>
          </a:p>
          <a:p>
            <a:r>
              <a:rPr lang="en-GB" sz="1200" b="1" dirty="0" smtClean="0">
                <a:latin typeface="Comic Sans MS" pitchFamily="66" charset="0"/>
              </a:rPr>
              <a:t>Exception to the rule: </a:t>
            </a:r>
            <a:r>
              <a:rPr lang="en-GB" sz="1200" dirty="0" smtClean="0">
                <a:latin typeface="Comic Sans MS" pitchFamily="66" charset="0"/>
              </a:rPr>
              <a:t>If the person or subject already ends in an s then the apostrophe comes </a:t>
            </a:r>
            <a:r>
              <a:rPr lang="en-GB" sz="1200" b="1" dirty="0" smtClean="0">
                <a:latin typeface="Comic Sans MS" pitchFamily="66" charset="0"/>
              </a:rPr>
              <a:t>after</a:t>
            </a:r>
            <a:r>
              <a:rPr lang="en-GB" sz="1200" dirty="0" smtClean="0">
                <a:latin typeface="Comic Sans MS" pitchFamily="66" charset="0"/>
              </a:rPr>
              <a:t> the s and no extra s is added. For example, James’ pile of books. </a:t>
            </a:r>
            <a:endParaRPr lang="en-GB" sz="1200" b="1" dirty="0">
              <a:latin typeface="Comic Sans MS" pitchFamily="66" charset="0"/>
            </a:endParaRPr>
          </a:p>
        </p:txBody>
      </p:sp>
      <p:sp>
        <p:nvSpPr>
          <p:cNvPr id="20" name="TextBox 19"/>
          <p:cNvSpPr txBox="1"/>
          <p:nvPr/>
        </p:nvSpPr>
        <p:spPr>
          <a:xfrm>
            <a:off x="260648" y="5580112"/>
            <a:ext cx="1368152" cy="954107"/>
          </a:xfrm>
          <a:prstGeom prst="rect">
            <a:avLst/>
          </a:prstGeom>
          <a:noFill/>
        </p:spPr>
        <p:txBody>
          <a:bodyPr wrap="square" rtlCol="0">
            <a:spAutoFit/>
          </a:bodyPr>
          <a:lstStyle/>
          <a:p>
            <a:r>
              <a:rPr lang="en-GB" sz="1400" dirty="0" smtClean="0">
                <a:latin typeface="Comic Sans MS" pitchFamily="66" charset="0"/>
              </a:rPr>
              <a:t>Task:</a:t>
            </a:r>
          </a:p>
          <a:p>
            <a:r>
              <a:rPr lang="en-GB" sz="1400" dirty="0" smtClean="0">
                <a:latin typeface="Comic Sans MS" pitchFamily="66" charset="0"/>
              </a:rPr>
              <a:t>Can you correct these errors? </a:t>
            </a:r>
            <a:endParaRPr lang="en-GB" sz="1400" dirty="0">
              <a:latin typeface="Comic Sans MS" pitchFamily="66" charset="0"/>
            </a:endParaRPr>
          </a:p>
        </p:txBody>
      </p:sp>
      <p:pic>
        <p:nvPicPr>
          <p:cNvPr id="49170" name="Picture 18" descr="https://djpaterson.files.wordpress.com/2010/01/p2180320.jpg"/>
          <p:cNvPicPr>
            <a:picLocks noChangeAspect="1" noChangeArrowheads="1"/>
          </p:cNvPicPr>
          <p:nvPr/>
        </p:nvPicPr>
        <p:blipFill>
          <a:blip r:embed="rId8" cstate="print"/>
          <a:srcRect/>
          <a:stretch>
            <a:fillRect/>
          </a:stretch>
        </p:blipFill>
        <p:spPr bwMode="auto">
          <a:xfrm>
            <a:off x="1772816" y="5292081"/>
            <a:ext cx="2016224" cy="1421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172" name="Picture 20" descr="http://nitpickersnook.files.wordpress.com/2011/12/apostrophe.jpg"/>
          <p:cNvPicPr>
            <a:picLocks noChangeAspect="1" noChangeArrowheads="1"/>
          </p:cNvPicPr>
          <p:nvPr/>
        </p:nvPicPr>
        <p:blipFill>
          <a:blip r:embed="rId9" cstate="print"/>
          <a:srcRect l="18556" t="18979" r="16476" b="13014"/>
          <a:stretch>
            <a:fillRect/>
          </a:stretch>
        </p:blipFill>
        <p:spPr bwMode="auto">
          <a:xfrm>
            <a:off x="4077072" y="5283870"/>
            <a:ext cx="1872208" cy="1448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174" name="Picture 22" descr="https://olsgw.files.wordpress.com/2014/04/bad_apostrophe.jpg"/>
          <p:cNvPicPr>
            <a:picLocks noChangeAspect="1" noChangeArrowheads="1"/>
          </p:cNvPicPr>
          <p:nvPr/>
        </p:nvPicPr>
        <p:blipFill>
          <a:blip r:embed="rId10" cstate="print"/>
          <a:srcRect/>
          <a:stretch>
            <a:fillRect/>
          </a:stretch>
        </p:blipFill>
        <p:spPr bwMode="auto">
          <a:xfrm>
            <a:off x="332656" y="6948264"/>
            <a:ext cx="2300992" cy="1728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178" name="Picture 26" descr="http://www.copyunlimited.com/blogpics/toothpaste.jpg"/>
          <p:cNvPicPr>
            <a:picLocks noChangeAspect="1" noChangeArrowheads="1"/>
          </p:cNvPicPr>
          <p:nvPr/>
        </p:nvPicPr>
        <p:blipFill>
          <a:blip r:embed="rId11" cstate="print"/>
          <a:srcRect/>
          <a:stretch>
            <a:fillRect/>
          </a:stretch>
        </p:blipFill>
        <p:spPr bwMode="auto">
          <a:xfrm>
            <a:off x="2852936" y="6948265"/>
            <a:ext cx="3528392" cy="1721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mages\long_speach_bubbl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8718" y="39611"/>
            <a:ext cx="5294498" cy="1796086"/>
          </a:xfrm>
          <a:prstGeom prst="rect">
            <a:avLst/>
          </a:prstGeom>
          <a:noFill/>
          <a:extLst>
            <a:ext uri="{909E8E84-426E-40DD-AFC4-6F175D3DCCD1}">
              <a14:hiddenFill xmlns="" xmlns:a14="http://schemas.microsoft.com/office/drawing/2010/main">
                <a:solidFill>
                  <a:srgbClr val="FFFFFF"/>
                </a:solidFill>
              </a14:hiddenFill>
            </a:ext>
          </a:extLst>
        </p:spPr>
      </p:pic>
      <p:pic>
        <p:nvPicPr>
          <p:cNvPr id="48130" name="Picture 2" descr="http://www.grammarics.com/wp-content/uploads/Apostrophe-Man-with-Comma.png"/>
          <p:cNvPicPr>
            <a:picLocks noChangeAspect="1" noChangeArrowheads="1"/>
          </p:cNvPicPr>
          <p:nvPr/>
        </p:nvPicPr>
        <p:blipFill>
          <a:blip r:embed="rId3" cstate="print"/>
          <a:srcRect/>
          <a:stretch>
            <a:fillRect/>
          </a:stretch>
        </p:blipFill>
        <p:spPr bwMode="auto">
          <a:xfrm>
            <a:off x="5373216" y="179513"/>
            <a:ext cx="1361728" cy="1365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407067" y="310530"/>
            <a:ext cx="4678118" cy="1169551"/>
          </a:xfrm>
          <a:prstGeom prst="rect">
            <a:avLst/>
          </a:prstGeom>
          <a:noFill/>
        </p:spPr>
        <p:txBody>
          <a:bodyPr wrap="square" rtlCol="0">
            <a:spAutoFit/>
          </a:bodyPr>
          <a:lstStyle/>
          <a:p>
            <a:r>
              <a:rPr lang="en-GB" sz="1400" b="1" dirty="0" smtClean="0">
                <a:solidFill>
                  <a:schemeClr val="bg1"/>
                </a:solidFill>
                <a:latin typeface="Comic Sans MS" pitchFamily="66" charset="0"/>
              </a:rPr>
              <a:t>Task: With a green pen, go through the written work below and correct it using our marking scheme. Look out for the incorrect use of homophones and apostrophes. Don’t forget the rules you have learnt. </a:t>
            </a:r>
            <a:endParaRPr lang="en-GB" sz="1400" b="1" dirty="0">
              <a:solidFill>
                <a:schemeClr val="bg1"/>
              </a:solidFill>
              <a:latin typeface="Comic Sans MS" pitchFamily="66" charset="0"/>
            </a:endParaRPr>
          </a:p>
        </p:txBody>
      </p:sp>
      <p:sp>
        <p:nvSpPr>
          <p:cNvPr id="6" name="Rectangle 5"/>
          <p:cNvSpPr/>
          <p:nvPr/>
        </p:nvSpPr>
        <p:spPr>
          <a:xfrm>
            <a:off x="1700808" y="5760132"/>
            <a:ext cx="4896544" cy="10801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a:r>
              <a:rPr lang="en-GB" sz="1200" dirty="0" smtClean="0">
                <a:solidFill>
                  <a:schemeClr val="tx1"/>
                </a:solidFill>
                <a:latin typeface="Comic Sans MS" pitchFamily="66" charset="0"/>
              </a:rPr>
              <a:t>Set this writer a target to move forward with their work. </a:t>
            </a:r>
          </a:p>
          <a:p>
            <a:pPr marL="182563"/>
            <a:endParaRPr lang="en-GB" sz="1200" dirty="0">
              <a:solidFill>
                <a:schemeClr val="tx1"/>
              </a:solidFill>
              <a:latin typeface="Comic Sans MS" pitchFamily="66" charset="0"/>
            </a:endParaRPr>
          </a:p>
          <a:p>
            <a:pPr marL="182563"/>
            <a:r>
              <a:rPr lang="en-GB" sz="1200" dirty="0" smtClean="0">
                <a:solidFill>
                  <a:schemeClr val="tx1"/>
                </a:solidFill>
                <a:latin typeface="Comic Sans MS" pitchFamily="66" charset="0"/>
              </a:rPr>
              <a:t>What do they need to improve on specifically? </a:t>
            </a:r>
            <a:endParaRPr lang="en-GB" sz="1200" dirty="0">
              <a:solidFill>
                <a:schemeClr val="tx1"/>
              </a:solidFill>
              <a:latin typeface="Comic Sans MS" pitchFamily="66" charset="0"/>
            </a:endParaRPr>
          </a:p>
        </p:txBody>
      </p:sp>
      <p:pic>
        <p:nvPicPr>
          <p:cNvPr id="7" name="Picture 6" descr="F:\Images\luggage_tag.jpg"/>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 xmlns:a14="http://schemas.microsoft.com/office/drawing/2010/main" val="0"/>
              </a:ext>
            </a:extLst>
          </a:blip>
          <a:srcRect/>
          <a:stretch>
            <a:fillRect/>
          </a:stretch>
        </p:blipFill>
        <p:spPr bwMode="auto">
          <a:xfrm>
            <a:off x="116632" y="5781432"/>
            <a:ext cx="1990062" cy="1130828"/>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 xmlns:p14="http://schemas.microsoft.com/office/powerpoint/2010/main" val="3810265063"/>
              </p:ext>
            </p:extLst>
          </p:nvPr>
        </p:nvGraphicFramePr>
        <p:xfrm>
          <a:off x="333858" y="7236296"/>
          <a:ext cx="6190285" cy="1584176"/>
        </p:xfrm>
        <a:graphic>
          <a:graphicData uri="http://schemas.openxmlformats.org/drawingml/2006/table">
            <a:tbl>
              <a:tblPr firstRow="1" bandRow="1">
                <a:tableStyleId>{5C22544A-7EE6-4342-B048-85BDC9FD1C3A}</a:tableStyleId>
              </a:tblPr>
              <a:tblGrid>
                <a:gridCol w="6190285"/>
              </a:tblGrid>
              <a:tr h="396044">
                <a:tc>
                  <a:txBody>
                    <a:bodyPr/>
                    <a:lstStyle/>
                    <a:p>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44">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44">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44">
                <a:tc>
                  <a:txBody>
                    <a:bodyPr/>
                    <a:lstStyle/>
                    <a:p>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8" name="TextBox 7"/>
          <p:cNvSpPr txBox="1"/>
          <p:nvPr/>
        </p:nvSpPr>
        <p:spPr>
          <a:xfrm rot="21090093">
            <a:off x="420950" y="6035555"/>
            <a:ext cx="1538131" cy="646331"/>
          </a:xfrm>
          <a:prstGeom prst="rect">
            <a:avLst/>
          </a:prstGeom>
          <a:noFill/>
        </p:spPr>
        <p:txBody>
          <a:bodyPr wrap="square" rtlCol="0">
            <a:spAutoFit/>
          </a:bodyPr>
          <a:lstStyle/>
          <a:p>
            <a:r>
              <a:rPr lang="en-GB" b="1" dirty="0" smtClean="0">
                <a:latin typeface="Comic Sans MS" pitchFamily="66" charset="0"/>
              </a:rPr>
              <a:t>You are the teacher</a:t>
            </a:r>
            <a:endParaRPr lang="en-GB" b="1" dirty="0">
              <a:latin typeface="Comic Sans MS" pitchFamily="66" charset="0"/>
            </a:endParaRPr>
          </a:p>
        </p:txBody>
      </p:sp>
      <p:pic>
        <p:nvPicPr>
          <p:cNvPr id="1026" name="Picture 2" descr="http://ts4.mm.bing.net/th?id=HN.607990592970817821&amp;pid=1.7"/>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ackgroundRemoval t="0" b="100000" l="0" r="100000"/>
                    </a14:imgEffect>
                  </a14:imgLayer>
                </a14:imgProps>
              </a:ext>
              <a:ext uri="{28A0092B-C50C-407E-A947-70E740481C1C}">
                <a14:useLocalDpi xmlns="" xmlns:a14="http://schemas.microsoft.com/office/drawing/2010/main" val="0"/>
              </a:ext>
            </a:extLst>
          </a:blip>
          <a:srcRect/>
          <a:stretch>
            <a:fillRect/>
          </a:stretch>
        </p:blipFill>
        <p:spPr bwMode="auto">
          <a:xfrm>
            <a:off x="5856795" y="6444208"/>
            <a:ext cx="1006563" cy="936104"/>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321142" y="1835697"/>
            <a:ext cx="6215716" cy="3600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smtClean="0">
                <a:solidFill>
                  <a:sysClr val="windowText" lastClr="000000"/>
                </a:solidFill>
                <a:latin typeface="Comic Sans MS" pitchFamily="66" charset="0"/>
              </a:rPr>
              <a:t>When my workdays over, and I have closed my notebook, hidden my pen, and sawed hole’s in my rented canoe so that it cant be found, I often like to spend the evening in conversation with my few surviving friend’s. </a:t>
            </a:r>
            <a:r>
              <a:rPr lang="en-GB" sz="1200" dirty="0" err="1" smtClean="0">
                <a:solidFill>
                  <a:sysClr val="windowText" lastClr="000000"/>
                </a:solidFill>
                <a:latin typeface="Comic Sans MS" pitchFamily="66" charset="0"/>
              </a:rPr>
              <a:t>Sometime’s</a:t>
            </a:r>
            <a:r>
              <a:rPr lang="en-GB" sz="1200" dirty="0" smtClean="0">
                <a:solidFill>
                  <a:sysClr val="windowText" lastClr="000000"/>
                </a:solidFill>
                <a:latin typeface="Comic Sans MS" pitchFamily="66" charset="0"/>
              </a:rPr>
              <a:t> we discuss literature. </a:t>
            </a:r>
            <a:r>
              <a:rPr lang="en-GB" sz="1200" dirty="0" err="1" smtClean="0">
                <a:solidFill>
                  <a:sysClr val="windowText" lastClr="000000"/>
                </a:solidFill>
                <a:latin typeface="Comic Sans MS" pitchFamily="66" charset="0"/>
              </a:rPr>
              <a:t>Sometime’s</a:t>
            </a:r>
            <a:r>
              <a:rPr lang="en-GB" sz="1200" dirty="0" smtClean="0">
                <a:solidFill>
                  <a:sysClr val="windowText" lastClr="000000"/>
                </a:solidFill>
                <a:latin typeface="Comic Sans MS" pitchFamily="66" charset="0"/>
              </a:rPr>
              <a:t> we discuss the people who are trying to destroy us, and if </a:t>
            </a:r>
            <a:r>
              <a:rPr lang="en-GB" sz="1200" dirty="0" err="1" smtClean="0">
                <a:solidFill>
                  <a:sysClr val="windowText" lastClr="000000"/>
                </a:solidFill>
                <a:latin typeface="Comic Sans MS" pitchFamily="66" charset="0"/>
              </a:rPr>
              <a:t>theres</a:t>
            </a:r>
            <a:r>
              <a:rPr lang="en-GB" sz="1200" dirty="0" smtClean="0">
                <a:solidFill>
                  <a:sysClr val="windowText" lastClr="000000"/>
                </a:solidFill>
                <a:latin typeface="Comic Sans MS" pitchFamily="66" charset="0"/>
              </a:rPr>
              <a:t> any hope of escaping from them. And </a:t>
            </a:r>
            <a:r>
              <a:rPr lang="en-GB" sz="1200" dirty="0" err="1" smtClean="0">
                <a:solidFill>
                  <a:sysClr val="windowText" lastClr="000000"/>
                </a:solidFill>
                <a:latin typeface="Comic Sans MS" pitchFamily="66" charset="0"/>
              </a:rPr>
              <a:t>sometime’s</a:t>
            </a:r>
            <a:r>
              <a:rPr lang="en-GB" sz="1200" dirty="0" smtClean="0">
                <a:solidFill>
                  <a:sysClr val="windowText" lastClr="000000"/>
                </a:solidFill>
                <a:latin typeface="Comic Sans MS" pitchFamily="66" charset="0"/>
              </a:rPr>
              <a:t> we discuss frightening and troublesome animal’s that might be nearby, and this topic always lead’s to much disagreement over which part of a frightening and troublesome beast is the most frightening and troublesome. Some say the teeth of the beast, because teeth are used for eating children, and often they’re parents, and </a:t>
            </a:r>
            <a:r>
              <a:rPr lang="en-GB" sz="1200" dirty="0" err="1" smtClean="0">
                <a:solidFill>
                  <a:sysClr val="windowText" lastClr="000000"/>
                </a:solidFill>
                <a:latin typeface="Comic Sans MS" pitchFamily="66" charset="0"/>
              </a:rPr>
              <a:t>nawing</a:t>
            </a:r>
            <a:r>
              <a:rPr lang="en-GB" sz="1200" dirty="0" smtClean="0">
                <a:solidFill>
                  <a:sysClr val="windowText" lastClr="000000"/>
                </a:solidFill>
                <a:latin typeface="Comic Sans MS" pitchFamily="66" charset="0"/>
              </a:rPr>
              <a:t> on there bones. Some say the claw’s of the beast, because claws are used for ripping things to shreds. And some say the hair of the beast, because the hair can make allergic people sneeze. </a:t>
            </a:r>
          </a:p>
          <a:p>
            <a:r>
              <a:rPr lang="en-GB" sz="1200" dirty="0" smtClean="0">
                <a:solidFill>
                  <a:sysClr val="windowText" lastClr="000000"/>
                </a:solidFill>
                <a:latin typeface="Comic Sans MS" pitchFamily="66" charset="0"/>
              </a:rPr>
              <a:t>	But I </a:t>
            </a:r>
            <a:r>
              <a:rPr lang="en-GB" sz="1200" dirty="0" err="1" smtClean="0">
                <a:solidFill>
                  <a:sysClr val="windowText" lastClr="000000"/>
                </a:solidFill>
                <a:latin typeface="Comic Sans MS" pitchFamily="66" charset="0"/>
              </a:rPr>
              <a:t>always’s</a:t>
            </a:r>
            <a:r>
              <a:rPr lang="en-GB" sz="1200" dirty="0" smtClean="0">
                <a:solidFill>
                  <a:sysClr val="windowText" lastClr="000000"/>
                </a:solidFill>
                <a:latin typeface="Comic Sans MS" pitchFamily="66" charset="0"/>
              </a:rPr>
              <a:t> insist that the most frightening part of any beast is it’s belly, for the simple reason that if you are seeing the belly of the beast it mean’s you have already seen the teeth and the claw’s of the beast and even the hair of the beast, and now you are trapped and there is probably no hope for you. For this reason, the phrase “in the belly of the best” has become an expression which means “inside some terrible place with little chance of escaping safely,” and its not an expression one should look forward to using. </a:t>
            </a:r>
            <a:endParaRPr lang="en-GB" sz="1200" dirty="0">
              <a:solidFill>
                <a:sysClr val="windowText" lastClr="000000"/>
              </a:solidFill>
              <a:latin typeface="Comic Sans MS"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961" y="179512"/>
            <a:ext cx="1814919" cy="92333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a:t>
            </a:r>
            <a:endParaRPr lang="en-GB"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TextBox 5"/>
          <p:cNvSpPr txBox="1"/>
          <p:nvPr/>
        </p:nvSpPr>
        <p:spPr>
          <a:xfrm>
            <a:off x="2780928" y="212611"/>
            <a:ext cx="805029" cy="830997"/>
          </a:xfrm>
          <a:prstGeom prst="rect">
            <a:avLst/>
          </a:prstGeom>
          <a:noFill/>
        </p:spPr>
        <p:txBody>
          <a:bodyPr wrap="none" rtlCol="0">
            <a:spAutoFit/>
          </a:bodyPr>
          <a:lstStyle/>
          <a:p>
            <a:r>
              <a:rPr lang="en-GB" sz="4800" dirty="0" smtClean="0">
                <a:latin typeface="Comic Sans MS" pitchFamily="66" charset="0"/>
              </a:rPr>
              <a:t>or</a:t>
            </a:r>
            <a:endParaRPr lang="en-GB" sz="4800" dirty="0">
              <a:latin typeface="Comic Sans MS" pitchFamily="66" charset="0"/>
            </a:endParaRPr>
          </a:p>
        </p:txBody>
      </p:sp>
      <p:sp>
        <p:nvSpPr>
          <p:cNvPr id="7" name="TextBox 6"/>
          <p:cNvSpPr txBox="1"/>
          <p:nvPr/>
        </p:nvSpPr>
        <p:spPr>
          <a:xfrm>
            <a:off x="3933056" y="179512"/>
            <a:ext cx="2406428" cy="923330"/>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GB"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Doesn’t</a:t>
            </a:r>
            <a:endParaRPr lang="en-GB"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9" name="Picture 8" descr="F:\Images\yellow_postit.jpg"/>
          <p:cNvPicPr>
            <a:picLocks noChangeAspect="1" noChangeArrowheads="1"/>
          </p:cNvPicPr>
          <p:nvPr/>
        </p:nvPicPr>
        <p:blipFill>
          <a:blip r:embed="rId2" cstate="print">
            <a:clrChange>
              <a:clrFrom>
                <a:srgbClr val="FFFFFE"/>
              </a:clrFrom>
              <a:clrTo>
                <a:srgbClr val="FFFFFE">
                  <a:alpha val="0"/>
                </a:srgbClr>
              </a:clrTo>
            </a:clrChange>
            <a:extLst>
              <a:ext uri="{28A0092B-C50C-407E-A947-70E740481C1C}">
                <a14:useLocalDpi xmlns="" xmlns:a14="http://schemas.microsoft.com/office/drawing/2010/main" val="0"/>
              </a:ext>
            </a:extLst>
          </a:blip>
          <a:srcRect/>
          <a:stretch>
            <a:fillRect/>
          </a:stretch>
        </p:blipFill>
        <p:spPr bwMode="auto">
          <a:xfrm>
            <a:off x="44624" y="1043608"/>
            <a:ext cx="3016878" cy="300519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26740" y="1732007"/>
            <a:ext cx="2354188" cy="1754326"/>
          </a:xfrm>
          <a:prstGeom prst="rect">
            <a:avLst/>
          </a:prstGeom>
          <a:noFill/>
        </p:spPr>
        <p:txBody>
          <a:bodyPr wrap="square" rtlCol="0">
            <a:spAutoFit/>
          </a:bodyPr>
          <a:lstStyle/>
          <a:p>
            <a:r>
              <a:rPr lang="en-GB" sz="1200" dirty="0" smtClean="0">
                <a:latin typeface="Comic Sans MS" pitchFamily="66" charset="0"/>
              </a:rPr>
              <a:t>When we use don’t or doesn’t we use an apostrophe to omit the letter o. Without the apostrophe we have two separate words: </a:t>
            </a:r>
          </a:p>
          <a:p>
            <a:endParaRPr lang="en-GB" sz="1200" dirty="0">
              <a:latin typeface="Comic Sans MS" pitchFamily="66" charset="0"/>
            </a:endParaRPr>
          </a:p>
          <a:p>
            <a:r>
              <a:rPr lang="en-GB" sz="1200" dirty="0" smtClean="0">
                <a:latin typeface="Comic Sans MS" pitchFamily="66" charset="0"/>
              </a:rPr>
              <a:t>Do not</a:t>
            </a:r>
          </a:p>
          <a:p>
            <a:endParaRPr lang="en-GB" sz="1200" dirty="0">
              <a:latin typeface="Comic Sans MS" pitchFamily="66" charset="0"/>
            </a:endParaRPr>
          </a:p>
          <a:p>
            <a:r>
              <a:rPr lang="en-GB" sz="1200" dirty="0" smtClean="0">
                <a:latin typeface="Comic Sans MS" pitchFamily="66" charset="0"/>
              </a:rPr>
              <a:t>Does not</a:t>
            </a:r>
            <a:endParaRPr lang="en-GB" sz="1200" dirty="0">
              <a:latin typeface="Comic Sans MS" pitchFamily="66" charset="0"/>
            </a:endParaRPr>
          </a:p>
        </p:txBody>
      </p:sp>
      <p:sp>
        <p:nvSpPr>
          <p:cNvPr id="3" name="Left Arrow 2"/>
          <p:cNvSpPr/>
          <p:nvPr/>
        </p:nvSpPr>
        <p:spPr>
          <a:xfrm rot="19806833">
            <a:off x="2159574" y="2102461"/>
            <a:ext cx="1912066" cy="657643"/>
          </a:xfrm>
          <a:prstGeom prst="lef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4108349" y="1436878"/>
            <a:ext cx="2354188" cy="1754326"/>
          </a:xfrm>
          <a:prstGeom prst="rect">
            <a:avLst/>
          </a:prstGeom>
          <a:noFill/>
        </p:spPr>
        <p:txBody>
          <a:bodyPr wrap="square" rtlCol="0">
            <a:spAutoFit/>
          </a:bodyPr>
          <a:lstStyle/>
          <a:p>
            <a:r>
              <a:rPr lang="en-GB" sz="1200" dirty="0" smtClean="0">
                <a:latin typeface="Comic Sans MS" pitchFamily="66" charset="0"/>
              </a:rPr>
              <a:t>This seems simple enough but we often put the wrong word into our writing which means it is grammatically incorrect. </a:t>
            </a:r>
          </a:p>
          <a:p>
            <a:endParaRPr lang="en-GB" sz="1200" dirty="0">
              <a:latin typeface="Comic Sans MS" pitchFamily="66" charset="0"/>
            </a:endParaRPr>
          </a:p>
          <a:p>
            <a:r>
              <a:rPr lang="en-GB" sz="1200" dirty="0" smtClean="0">
                <a:latin typeface="Comic Sans MS" pitchFamily="66" charset="0"/>
              </a:rPr>
              <a:t>When in doubt, use the words without an apostrophe, this way you will make sure it makes sense. </a:t>
            </a:r>
            <a:endParaRPr lang="en-GB" sz="1200" dirty="0">
              <a:latin typeface="Comic Sans MS" pitchFamily="66" charset="0"/>
            </a:endParaRPr>
          </a:p>
        </p:txBody>
      </p:sp>
      <p:pic>
        <p:nvPicPr>
          <p:cNvPr id="11" name="Picture 3" descr="G:\Images\purple_Lined_speach_bubble.jpg"/>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aturation sat="400000"/>
                    </a14:imgEffect>
                  </a14:imgLayer>
                </a14:imgProps>
              </a:ext>
            </a:extLst>
          </a:blip>
          <a:srcRect/>
          <a:stretch>
            <a:fillRect/>
          </a:stretch>
        </p:blipFill>
        <p:spPr bwMode="auto">
          <a:xfrm>
            <a:off x="44624" y="4051085"/>
            <a:ext cx="6813376" cy="1457019"/>
          </a:xfrm>
          <a:prstGeom prst="rect">
            <a:avLst/>
          </a:prstGeom>
          <a:noFill/>
        </p:spPr>
      </p:pic>
      <p:sp>
        <p:nvSpPr>
          <p:cNvPr id="12" name="TextBox 11"/>
          <p:cNvSpPr txBox="1"/>
          <p:nvPr/>
        </p:nvSpPr>
        <p:spPr>
          <a:xfrm>
            <a:off x="601638" y="4319617"/>
            <a:ext cx="5646789" cy="646331"/>
          </a:xfrm>
          <a:prstGeom prst="rect">
            <a:avLst/>
          </a:prstGeom>
          <a:noFill/>
        </p:spPr>
        <p:txBody>
          <a:bodyPr wrap="square" rtlCol="0">
            <a:spAutoFit/>
          </a:bodyPr>
          <a:lstStyle/>
          <a:p>
            <a:pPr algn="ctr"/>
            <a:r>
              <a:rPr lang="en-GB" dirty="0" smtClean="0">
                <a:latin typeface="Comic Sans MS" pitchFamily="66" charset="0"/>
              </a:rPr>
              <a:t>Task: Complete the sentences below using the correct word – don’t or doesn’t. </a:t>
            </a:r>
            <a:endParaRPr lang="en-GB" dirty="0">
              <a:latin typeface="Comic Sans MS" pitchFamily="66" charset="0"/>
            </a:endParaRPr>
          </a:p>
        </p:txBody>
      </p:sp>
      <p:sp>
        <p:nvSpPr>
          <p:cNvPr id="13" name="TextBox 12"/>
          <p:cNvSpPr txBox="1"/>
          <p:nvPr/>
        </p:nvSpPr>
        <p:spPr>
          <a:xfrm>
            <a:off x="601638" y="5633536"/>
            <a:ext cx="5860899" cy="2893100"/>
          </a:xfrm>
          <a:prstGeom prst="rect">
            <a:avLst/>
          </a:prstGeom>
          <a:noFill/>
        </p:spPr>
        <p:txBody>
          <a:bodyPr wrap="square" rtlCol="0">
            <a:spAutoFit/>
          </a:bodyPr>
          <a:lstStyle/>
          <a:p>
            <a:pPr marL="342900" indent="-342900">
              <a:buAutoNum type="arabicPeriod"/>
            </a:pPr>
            <a:r>
              <a:rPr lang="en-GB" sz="1400" dirty="0" smtClean="0">
                <a:latin typeface="Comic Sans MS" pitchFamily="66" charset="0"/>
              </a:rPr>
              <a:t>The cat _____________ want to go out in the rain. </a:t>
            </a:r>
          </a:p>
          <a:p>
            <a:pPr marL="342900" indent="-342900">
              <a:buAutoNum type="arabicPeriod"/>
            </a:pPr>
            <a:r>
              <a:rPr lang="en-GB" sz="1400" dirty="0" smtClean="0">
                <a:latin typeface="Comic Sans MS" pitchFamily="66" charset="0"/>
              </a:rPr>
              <a:t>__________ step in the mud and then come in the house with your trainers on. </a:t>
            </a:r>
          </a:p>
          <a:p>
            <a:pPr marL="342900" indent="-342900">
              <a:buAutoNum type="arabicPeriod"/>
            </a:pPr>
            <a:r>
              <a:rPr lang="en-GB" sz="1400" dirty="0" smtClean="0">
                <a:latin typeface="Comic Sans MS" pitchFamily="66" charset="0"/>
              </a:rPr>
              <a:t>It ____________ matter if you _________ get the right answer, as long as you try. </a:t>
            </a:r>
          </a:p>
          <a:p>
            <a:pPr marL="342900" indent="-342900">
              <a:buAutoNum type="arabicPeriod"/>
            </a:pPr>
            <a:r>
              <a:rPr lang="en-GB" sz="1400" dirty="0" smtClean="0">
                <a:latin typeface="Comic Sans MS" pitchFamily="66" charset="0"/>
              </a:rPr>
              <a:t>Life is short, ____________ let it pass you by. </a:t>
            </a:r>
          </a:p>
          <a:p>
            <a:pPr marL="342900" indent="-342900">
              <a:buAutoNum type="arabicPeriod"/>
            </a:pPr>
            <a:r>
              <a:rPr lang="en-GB" sz="1400" dirty="0" smtClean="0">
                <a:latin typeface="Comic Sans MS" pitchFamily="66" charset="0"/>
              </a:rPr>
              <a:t>I _________ want to get up early in the morning. </a:t>
            </a:r>
          </a:p>
          <a:p>
            <a:pPr marL="342900" indent="-342900">
              <a:buAutoNum type="arabicPeriod"/>
            </a:pPr>
            <a:r>
              <a:rPr lang="en-GB" sz="1400" dirty="0" smtClean="0">
                <a:latin typeface="Comic Sans MS" pitchFamily="66" charset="0"/>
              </a:rPr>
              <a:t>I don’t believe that Romeo is cruel as he ________ intentionally fall in love with Juliet. </a:t>
            </a:r>
          </a:p>
          <a:p>
            <a:pPr marL="342900" indent="-342900">
              <a:buAutoNum type="arabicPeriod"/>
            </a:pPr>
            <a:r>
              <a:rPr lang="en-GB" sz="1400" dirty="0" smtClean="0">
                <a:latin typeface="Comic Sans MS" pitchFamily="66" charset="0"/>
              </a:rPr>
              <a:t>Curley’s Wife ______ deserve to be called names because she is mistreated by Curley. </a:t>
            </a:r>
          </a:p>
          <a:p>
            <a:pPr marL="342900" indent="-342900">
              <a:buAutoNum type="arabicPeriod"/>
            </a:pPr>
            <a:r>
              <a:rPr lang="en-GB" sz="1400" dirty="0" smtClean="0">
                <a:latin typeface="Comic Sans MS" pitchFamily="66" charset="0"/>
              </a:rPr>
              <a:t>He __________ like me because I am better football </a:t>
            </a:r>
            <a:r>
              <a:rPr lang="en-GB" sz="1400" smtClean="0">
                <a:latin typeface="Comic Sans MS" pitchFamily="66" charset="0"/>
              </a:rPr>
              <a:t>player than he is. </a:t>
            </a:r>
            <a:endParaRPr lang="en-GB" sz="1400" dirty="0">
              <a:latin typeface="Comic Sans MS" pitchFamily="66"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1401</TotalTime>
  <Words>4305</Words>
  <Application>Microsoft Office PowerPoint</Application>
  <PresentationFormat>On-screen Show (4:3)</PresentationFormat>
  <Paragraphs>477</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RKillick</dc:creator>
  <cp:lastModifiedBy>Becky</cp:lastModifiedBy>
  <cp:revision>210</cp:revision>
  <cp:lastPrinted>2014-11-10T09:16:21Z</cp:lastPrinted>
  <dcterms:created xsi:type="dcterms:W3CDTF">2014-11-04T11:02:56Z</dcterms:created>
  <dcterms:modified xsi:type="dcterms:W3CDTF">2015-01-05T22:49:31Z</dcterms:modified>
</cp:coreProperties>
</file>